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9"/>
  </p:notesMasterIdLst>
  <p:sldIdLst>
    <p:sldId id="257" r:id="rId2"/>
    <p:sldId id="256" r:id="rId3"/>
    <p:sldId id="274" r:id="rId4"/>
    <p:sldId id="258" r:id="rId5"/>
    <p:sldId id="276" r:id="rId6"/>
    <p:sldId id="280" r:id="rId7"/>
    <p:sldId id="283" r:id="rId8"/>
    <p:sldId id="282" r:id="rId9"/>
    <p:sldId id="284" r:id="rId10"/>
    <p:sldId id="288" r:id="rId11"/>
    <p:sldId id="289" r:id="rId12"/>
    <p:sldId id="292" r:id="rId13"/>
    <p:sldId id="293" r:id="rId14"/>
    <p:sldId id="294" r:id="rId15"/>
    <p:sldId id="295" r:id="rId16"/>
    <p:sldId id="297" r:id="rId17"/>
    <p:sldId id="298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entury Schoolbook" panose="02040604050505020304" pitchFamily="18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DED"/>
    <a:srgbClr val="FBFFE7"/>
    <a:srgbClr val="F6FECE"/>
    <a:srgbClr val="E5D5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32E77-A09B-4B8E-9573-54F50924B8DE}" v="1397" dt="2021-08-01T04:08:22.403"/>
    <p1510:client id="{8FBCAA58-019E-41A1-A794-43ED5F51A6C8}" v="3" dt="2021-07-29T21:21:06.796"/>
    <p1510:client id="{B313D07D-C2DC-4634-91F5-0970FC66D256}" v="328" dt="2021-08-01T04:42:10.756"/>
    <p1510:client id="{C8BC066F-F781-4961-956E-6F20604DE614}" v="4" dt="2021-07-30T00:04:42.457"/>
    <p1510:client id="{C9D70905-5A9B-4C33-BE8C-6E53D8B3088C}" v="1311" dt="2021-07-29T23:15:53.993"/>
    <p1510:client id="{E5E0BD16-B175-4FEB-BED3-B9ED58A2BA4E}" v="21" dt="2021-07-25T19:02:05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25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828B67-800B-408D-9DD0-E6D7E024976B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064439-01C4-4918-AD1C-26F17FEA3137}">
      <dgm:prSet/>
      <dgm:spPr/>
      <dgm:t>
        <a:bodyPr/>
        <a:lstStyle/>
        <a:p>
          <a:pPr rtl="0"/>
          <a:r>
            <a:rPr lang="en-US" b="1"/>
            <a:t>Extract</a:t>
          </a:r>
          <a:endParaRPr lang="en-US" b="0">
            <a:latin typeface="Calibri Light" panose="020F0302020204030204"/>
          </a:endParaRPr>
        </a:p>
      </dgm:t>
    </dgm:pt>
    <dgm:pt modelId="{560A370C-BF9D-46C7-BAF2-D2DAE39EB5BF}" type="parTrans" cxnId="{0819D736-07E9-4237-B2F8-C3D3660A2B12}">
      <dgm:prSet/>
      <dgm:spPr/>
      <dgm:t>
        <a:bodyPr/>
        <a:lstStyle/>
        <a:p>
          <a:endParaRPr lang="en-US"/>
        </a:p>
      </dgm:t>
    </dgm:pt>
    <dgm:pt modelId="{5D7A9861-C53A-40C1-B94B-6CBD20FEA921}" type="sibTrans" cxnId="{0819D736-07E9-4237-B2F8-C3D3660A2B12}">
      <dgm:prSet/>
      <dgm:spPr/>
      <dgm:t>
        <a:bodyPr/>
        <a:lstStyle/>
        <a:p>
          <a:endParaRPr lang="en-US"/>
        </a:p>
      </dgm:t>
    </dgm:pt>
    <dgm:pt modelId="{A508904F-C70E-4AA6-939D-FDDEEF597E69}">
      <dgm:prSet phldr="0"/>
      <dgm:spPr/>
      <dgm:t>
        <a:bodyPr/>
        <a:lstStyle/>
        <a:p>
          <a:pPr rtl="0"/>
          <a:r>
            <a:rPr lang="en-US" dirty="0"/>
            <a:t>Load the data by writing it into Postgres using the confirmed look-up tables to allow multiple users to access </a:t>
          </a:r>
        </a:p>
      </dgm:t>
    </dgm:pt>
    <dgm:pt modelId="{C4DFAA57-533F-46CC-B52F-6139269A67A4}" type="parTrans" cxnId="{056EB988-EADB-462B-8100-2782C41A3C9B}">
      <dgm:prSet/>
      <dgm:spPr/>
    </dgm:pt>
    <dgm:pt modelId="{CC2A26C0-F452-4EBF-B66C-61DC24B0E769}" type="sibTrans" cxnId="{056EB988-EADB-462B-8100-2782C41A3C9B}">
      <dgm:prSet/>
      <dgm:spPr/>
      <dgm:t>
        <a:bodyPr/>
        <a:lstStyle/>
        <a:p>
          <a:endParaRPr lang="en-US"/>
        </a:p>
      </dgm:t>
    </dgm:pt>
    <dgm:pt modelId="{D1004719-1599-425C-8D63-F7EF921FD3A1}">
      <dgm:prSet phldr="0"/>
      <dgm:spPr/>
      <dgm:t>
        <a:bodyPr/>
        <a:lstStyle/>
        <a:p>
          <a:pPr rtl="0"/>
          <a:r>
            <a:rPr lang="en-US" dirty="0"/>
            <a:t>Transform data, removing null values and unnecessary columns, joining datasets, creating separate data frames, and creating look-up </a:t>
          </a:r>
          <a:r>
            <a:rPr lang="en-US" dirty="0">
              <a:latin typeface="Calibri Light" panose="020F0302020204030204"/>
            </a:rPr>
            <a:t>tables </a:t>
          </a:r>
        </a:p>
      </dgm:t>
    </dgm:pt>
    <dgm:pt modelId="{2282E90E-12EA-4171-BFD1-0F3DA0A6ACB8}" type="parTrans" cxnId="{6B89CECB-0A95-40ED-B472-48B3144F58A3}">
      <dgm:prSet/>
      <dgm:spPr/>
    </dgm:pt>
    <dgm:pt modelId="{B69F2150-31F8-43DD-966C-1F5FF837A92F}" type="sibTrans" cxnId="{6B89CECB-0A95-40ED-B472-48B3144F58A3}">
      <dgm:prSet/>
      <dgm:spPr/>
      <dgm:t>
        <a:bodyPr/>
        <a:lstStyle/>
        <a:p>
          <a:endParaRPr lang="en-US"/>
        </a:p>
      </dgm:t>
    </dgm:pt>
    <dgm:pt modelId="{CDFBEE72-1FBD-4F7F-8103-8ED8EF78F95A}">
      <dgm:prSet phldr="0"/>
      <dgm:spPr/>
      <dgm:t>
        <a:bodyPr/>
        <a:lstStyle/>
        <a:p>
          <a:r>
            <a:rPr lang="en-US" b="0" dirty="0"/>
            <a:t>Extract clean data from sources, ensuring it has all necessary information and limited null values</a:t>
          </a:r>
          <a:endParaRPr lang="en-US" dirty="0"/>
        </a:p>
      </dgm:t>
    </dgm:pt>
    <dgm:pt modelId="{BA732746-8DB9-40B6-9F9C-6236AC2D7FD5}" type="parTrans" cxnId="{A8FAC01B-1581-4FC2-B240-AE505989A436}">
      <dgm:prSet/>
      <dgm:spPr/>
    </dgm:pt>
    <dgm:pt modelId="{D4C2B6F1-9AB2-465A-A2DC-CE9135FA5FED}" type="sibTrans" cxnId="{A8FAC01B-1581-4FC2-B240-AE505989A436}">
      <dgm:prSet/>
      <dgm:spPr/>
    </dgm:pt>
    <dgm:pt modelId="{4855C1BB-561E-457B-BDA6-790C4E45783C}">
      <dgm:prSet phldr="0"/>
      <dgm:spPr/>
      <dgm:t>
        <a:bodyPr/>
        <a:lstStyle/>
        <a:p>
          <a:pPr rtl="0"/>
          <a:r>
            <a:rPr lang="en-US" b="0">
              <a:latin typeface="Calibri Light" panose="020F0302020204030204"/>
            </a:rPr>
            <a:t>Transform</a:t>
          </a:r>
          <a:endParaRPr lang="en-US"/>
        </a:p>
      </dgm:t>
    </dgm:pt>
    <dgm:pt modelId="{58081DA3-75D4-4DBF-857F-A8B3EA8423BB}" type="parTrans" cxnId="{FC45D4EB-F355-4506-9910-881D98F4908C}">
      <dgm:prSet/>
      <dgm:spPr/>
    </dgm:pt>
    <dgm:pt modelId="{75725AC9-5B9D-41AE-A0B1-3A89DE4FFF67}" type="sibTrans" cxnId="{FC45D4EB-F355-4506-9910-881D98F4908C}">
      <dgm:prSet/>
      <dgm:spPr/>
    </dgm:pt>
    <dgm:pt modelId="{70389C09-7922-4661-831F-52C2EF34C3CC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Load</a:t>
          </a:r>
        </a:p>
      </dgm:t>
    </dgm:pt>
    <dgm:pt modelId="{35B89323-FED0-4853-80F8-35B07B54597D}" type="parTrans" cxnId="{EBE47280-FBAA-40A7-AF15-2469B98C7C92}">
      <dgm:prSet/>
      <dgm:spPr/>
    </dgm:pt>
    <dgm:pt modelId="{DEB5B700-C5C3-4780-AE96-701A27A8D3AD}" type="sibTrans" cxnId="{EBE47280-FBAA-40A7-AF15-2469B98C7C92}">
      <dgm:prSet/>
      <dgm:spPr/>
    </dgm:pt>
    <dgm:pt modelId="{F218FF97-93AF-48BF-9FB3-02D3270EDE43}" type="pres">
      <dgm:prSet presAssocID="{2D828B67-800B-408D-9DD0-E6D7E024976B}" presName="Name0" presStyleCnt="0">
        <dgm:presLayoutVars>
          <dgm:dir/>
          <dgm:animLvl val="lvl"/>
          <dgm:resizeHandles val="exact"/>
        </dgm:presLayoutVars>
      </dgm:prSet>
      <dgm:spPr/>
    </dgm:pt>
    <dgm:pt modelId="{CB9A6383-C74C-4628-BBDD-F0A859A15520}" type="pres">
      <dgm:prSet presAssocID="{70389C09-7922-4661-831F-52C2EF34C3CC}" presName="boxAndChildren" presStyleCnt="0"/>
      <dgm:spPr/>
    </dgm:pt>
    <dgm:pt modelId="{D84EBB3C-B827-479C-9D1D-4DFC0C21BC51}" type="pres">
      <dgm:prSet presAssocID="{70389C09-7922-4661-831F-52C2EF34C3CC}" presName="parentTextBox" presStyleLbl="alignNode1" presStyleIdx="0" presStyleCnt="3"/>
      <dgm:spPr/>
    </dgm:pt>
    <dgm:pt modelId="{5540A502-21B8-4711-BF55-C0A67F112426}" type="pres">
      <dgm:prSet presAssocID="{70389C09-7922-4661-831F-52C2EF34C3CC}" presName="descendantBox" presStyleLbl="bgAccFollowNode1" presStyleIdx="0" presStyleCnt="3"/>
      <dgm:spPr/>
    </dgm:pt>
    <dgm:pt modelId="{983FF9D4-F5CE-479A-9399-39CD14842FD8}" type="pres">
      <dgm:prSet presAssocID="{75725AC9-5B9D-41AE-A0B1-3A89DE4FFF67}" presName="sp" presStyleCnt="0"/>
      <dgm:spPr/>
    </dgm:pt>
    <dgm:pt modelId="{832DD7E1-8586-42A0-8AA9-FB8AB564F94D}" type="pres">
      <dgm:prSet presAssocID="{4855C1BB-561E-457B-BDA6-790C4E45783C}" presName="arrowAndChildren" presStyleCnt="0"/>
      <dgm:spPr/>
    </dgm:pt>
    <dgm:pt modelId="{2C7523BC-A6C8-40EF-920B-6DA08AD16481}" type="pres">
      <dgm:prSet presAssocID="{4855C1BB-561E-457B-BDA6-790C4E45783C}" presName="parentTextArrow" presStyleLbl="node1" presStyleIdx="0" presStyleCnt="0"/>
      <dgm:spPr/>
    </dgm:pt>
    <dgm:pt modelId="{76636FF7-FEFE-465B-9ADA-2476C3E610CE}" type="pres">
      <dgm:prSet presAssocID="{4855C1BB-561E-457B-BDA6-790C4E45783C}" presName="arrow" presStyleLbl="alignNode1" presStyleIdx="1" presStyleCnt="3"/>
      <dgm:spPr/>
    </dgm:pt>
    <dgm:pt modelId="{473C373D-606F-481C-816B-4C5A3D7834B4}" type="pres">
      <dgm:prSet presAssocID="{4855C1BB-561E-457B-BDA6-790C4E45783C}" presName="descendantArrow" presStyleLbl="bgAccFollowNode1" presStyleIdx="1" presStyleCnt="3"/>
      <dgm:spPr/>
    </dgm:pt>
    <dgm:pt modelId="{67D81977-B60F-4B0A-8BCD-C40D324FD94F}" type="pres">
      <dgm:prSet presAssocID="{5D7A9861-C53A-40C1-B94B-6CBD20FEA921}" presName="sp" presStyleCnt="0"/>
      <dgm:spPr/>
    </dgm:pt>
    <dgm:pt modelId="{A7FD1C11-CD15-4553-BB36-63F20FEE45D3}" type="pres">
      <dgm:prSet presAssocID="{DF064439-01C4-4918-AD1C-26F17FEA3137}" presName="arrowAndChildren" presStyleCnt="0"/>
      <dgm:spPr/>
    </dgm:pt>
    <dgm:pt modelId="{18D65735-5C8A-451F-BA2F-A2375D3628EE}" type="pres">
      <dgm:prSet presAssocID="{DF064439-01C4-4918-AD1C-26F17FEA3137}" presName="parentTextArrow" presStyleLbl="node1" presStyleIdx="0" presStyleCnt="0"/>
      <dgm:spPr/>
    </dgm:pt>
    <dgm:pt modelId="{F866C611-B987-4EF2-B93E-20A67508FE67}" type="pres">
      <dgm:prSet presAssocID="{DF064439-01C4-4918-AD1C-26F17FEA3137}" presName="arrow" presStyleLbl="alignNode1" presStyleIdx="2" presStyleCnt="3"/>
      <dgm:spPr/>
    </dgm:pt>
    <dgm:pt modelId="{080B1492-AA64-479D-A8F3-21BC2ECCEC1C}" type="pres">
      <dgm:prSet presAssocID="{DF064439-01C4-4918-AD1C-26F17FEA3137}" presName="descendantArrow" presStyleLbl="bgAccFollowNode1" presStyleIdx="2" presStyleCnt="3"/>
      <dgm:spPr/>
    </dgm:pt>
  </dgm:ptLst>
  <dgm:cxnLst>
    <dgm:cxn modelId="{B0347918-753D-4A2C-965A-DD6F69364CDD}" type="presOf" srcId="{2D828B67-800B-408D-9DD0-E6D7E024976B}" destId="{F218FF97-93AF-48BF-9FB3-02D3270EDE43}" srcOrd="0" destOrd="0" presId="urn:microsoft.com/office/officeart/2016/7/layout/VerticalDownArrowProcess"/>
    <dgm:cxn modelId="{A8FAC01B-1581-4FC2-B240-AE505989A436}" srcId="{DF064439-01C4-4918-AD1C-26F17FEA3137}" destId="{CDFBEE72-1FBD-4F7F-8103-8ED8EF78F95A}" srcOrd="0" destOrd="0" parTransId="{BA732746-8DB9-40B6-9F9C-6236AC2D7FD5}" sibTransId="{D4C2B6F1-9AB2-465A-A2DC-CE9135FA5FED}"/>
    <dgm:cxn modelId="{0819D736-07E9-4237-B2F8-C3D3660A2B12}" srcId="{2D828B67-800B-408D-9DD0-E6D7E024976B}" destId="{DF064439-01C4-4918-AD1C-26F17FEA3137}" srcOrd="0" destOrd="0" parTransId="{560A370C-BF9D-46C7-BAF2-D2DAE39EB5BF}" sibTransId="{5D7A9861-C53A-40C1-B94B-6CBD20FEA921}"/>
    <dgm:cxn modelId="{D0EA804D-DD83-42E6-857E-C25E17CD3FB0}" type="presOf" srcId="{A508904F-C70E-4AA6-939D-FDDEEF597E69}" destId="{5540A502-21B8-4711-BF55-C0A67F112426}" srcOrd="0" destOrd="0" presId="urn:microsoft.com/office/officeart/2016/7/layout/VerticalDownArrowProcess"/>
    <dgm:cxn modelId="{AA931C58-51B0-46A0-A21B-EB58608ACDDA}" type="presOf" srcId="{DF064439-01C4-4918-AD1C-26F17FEA3137}" destId="{18D65735-5C8A-451F-BA2F-A2375D3628EE}" srcOrd="0" destOrd="0" presId="urn:microsoft.com/office/officeart/2016/7/layout/VerticalDownArrowProcess"/>
    <dgm:cxn modelId="{23E78B7A-DA89-417A-A166-F78570F84403}" type="presOf" srcId="{4855C1BB-561E-457B-BDA6-790C4E45783C}" destId="{2C7523BC-A6C8-40EF-920B-6DA08AD16481}" srcOrd="0" destOrd="0" presId="urn:microsoft.com/office/officeart/2016/7/layout/VerticalDownArrowProcess"/>
    <dgm:cxn modelId="{EBE47280-FBAA-40A7-AF15-2469B98C7C92}" srcId="{2D828B67-800B-408D-9DD0-E6D7E024976B}" destId="{70389C09-7922-4661-831F-52C2EF34C3CC}" srcOrd="2" destOrd="0" parTransId="{35B89323-FED0-4853-80F8-35B07B54597D}" sibTransId="{DEB5B700-C5C3-4780-AE96-701A27A8D3AD}"/>
    <dgm:cxn modelId="{056EB988-EADB-462B-8100-2782C41A3C9B}" srcId="{70389C09-7922-4661-831F-52C2EF34C3CC}" destId="{A508904F-C70E-4AA6-939D-FDDEEF597E69}" srcOrd="0" destOrd="0" parTransId="{C4DFAA57-533F-46CC-B52F-6139269A67A4}" sibTransId="{CC2A26C0-F452-4EBF-B66C-61DC24B0E769}"/>
    <dgm:cxn modelId="{8CCE2993-23E7-4D65-BF12-B3AA71618D1A}" type="presOf" srcId="{D1004719-1599-425C-8D63-F7EF921FD3A1}" destId="{473C373D-606F-481C-816B-4C5A3D7834B4}" srcOrd="0" destOrd="0" presId="urn:microsoft.com/office/officeart/2016/7/layout/VerticalDownArrowProcess"/>
    <dgm:cxn modelId="{EF7FDFA3-A11F-4CBB-B81E-43ADDB4E1E68}" type="presOf" srcId="{CDFBEE72-1FBD-4F7F-8103-8ED8EF78F95A}" destId="{080B1492-AA64-479D-A8F3-21BC2ECCEC1C}" srcOrd="0" destOrd="0" presId="urn:microsoft.com/office/officeart/2016/7/layout/VerticalDownArrowProcess"/>
    <dgm:cxn modelId="{6B89CECB-0A95-40ED-B472-48B3144F58A3}" srcId="{4855C1BB-561E-457B-BDA6-790C4E45783C}" destId="{D1004719-1599-425C-8D63-F7EF921FD3A1}" srcOrd="0" destOrd="0" parTransId="{2282E90E-12EA-4171-BFD1-0F3DA0A6ACB8}" sibTransId="{B69F2150-31F8-43DD-966C-1F5FF837A92F}"/>
    <dgm:cxn modelId="{EB5631E0-C0F2-4161-8198-4B9DAEC75824}" type="presOf" srcId="{DF064439-01C4-4918-AD1C-26F17FEA3137}" destId="{F866C611-B987-4EF2-B93E-20A67508FE67}" srcOrd="1" destOrd="0" presId="urn:microsoft.com/office/officeart/2016/7/layout/VerticalDownArrowProcess"/>
    <dgm:cxn modelId="{168187E6-20CB-4A68-ACAB-1E5E1B163996}" type="presOf" srcId="{70389C09-7922-4661-831F-52C2EF34C3CC}" destId="{D84EBB3C-B827-479C-9D1D-4DFC0C21BC51}" srcOrd="0" destOrd="0" presId="urn:microsoft.com/office/officeart/2016/7/layout/VerticalDownArrowProcess"/>
    <dgm:cxn modelId="{FC45D4EB-F355-4506-9910-881D98F4908C}" srcId="{2D828B67-800B-408D-9DD0-E6D7E024976B}" destId="{4855C1BB-561E-457B-BDA6-790C4E45783C}" srcOrd="1" destOrd="0" parTransId="{58081DA3-75D4-4DBF-857F-A8B3EA8423BB}" sibTransId="{75725AC9-5B9D-41AE-A0B1-3A89DE4FFF67}"/>
    <dgm:cxn modelId="{C9F26DFB-055B-4A9D-B080-C98AAD979584}" type="presOf" srcId="{4855C1BB-561E-457B-BDA6-790C4E45783C}" destId="{76636FF7-FEFE-465B-9ADA-2476C3E610CE}" srcOrd="1" destOrd="0" presId="urn:microsoft.com/office/officeart/2016/7/layout/VerticalDownArrowProcess"/>
    <dgm:cxn modelId="{A360BF6F-DAD9-4299-B664-64B327EE5C61}" type="presParOf" srcId="{F218FF97-93AF-48BF-9FB3-02D3270EDE43}" destId="{CB9A6383-C74C-4628-BBDD-F0A859A15520}" srcOrd="0" destOrd="0" presId="urn:microsoft.com/office/officeart/2016/7/layout/VerticalDownArrowProcess"/>
    <dgm:cxn modelId="{A23EC713-061C-45D8-BE63-716CC67E58B1}" type="presParOf" srcId="{CB9A6383-C74C-4628-BBDD-F0A859A15520}" destId="{D84EBB3C-B827-479C-9D1D-4DFC0C21BC51}" srcOrd="0" destOrd="0" presId="urn:microsoft.com/office/officeart/2016/7/layout/VerticalDownArrowProcess"/>
    <dgm:cxn modelId="{53649C1A-E43E-4E5D-AA4F-94641436AC44}" type="presParOf" srcId="{CB9A6383-C74C-4628-BBDD-F0A859A15520}" destId="{5540A502-21B8-4711-BF55-C0A67F112426}" srcOrd="1" destOrd="0" presId="urn:microsoft.com/office/officeart/2016/7/layout/VerticalDownArrowProcess"/>
    <dgm:cxn modelId="{D3226216-C7D9-4AF7-B3F6-E3CCB094BAC4}" type="presParOf" srcId="{F218FF97-93AF-48BF-9FB3-02D3270EDE43}" destId="{983FF9D4-F5CE-479A-9399-39CD14842FD8}" srcOrd="1" destOrd="0" presId="urn:microsoft.com/office/officeart/2016/7/layout/VerticalDownArrowProcess"/>
    <dgm:cxn modelId="{B5C6C658-7B86-4BCD-A6DE-07A70BBA8B84}" type="presParOf" srcId="{F218FF97-93AF-48BF-9FB3-02D3270EDE43}" destId="{832DD7E1-8586-42A0-8AA9-FB8AB564F94D}" srcOrd="2" destOrd="0" presId="urn:microsoft.com/office/officeart/2016/7/layout/VerticalDownArrowProcess"/>
    <dgm:cxn modelId="{9C816992-8350-4111-93B8-F188CEEB93C8}" type="presParOf" srcId="{832DD7E1-8586-42A0-8AA9-FB8AB564F94D}" destId="{2C7523BC-A6C8-40EF-920B-6DA08AD16481}" srcOrd="0" destOrd="0" presId="urn:microsoft.com/office/officeart/2016/7/layout/VerticalDownArrowProcess"/>
    <dgm:cxn modelId="{D7D8B46B-FE79-40D4-BDFB-D87110E56C24}" type="presParOf" srcId="{832DD7E1-8586-42A0-8AA9-FB8AB564F94D}" destId="{76636FF7-FEFE-465B-9ADA-2476C3E610CE}" srcOrd="1" destOrd="0" presId="urn:microsoft.com/office/officeart/2016/7/layout/VerticalDownArrowProcess"/>
    <dgm:cxn modelId="{DB9B57ED-4EB9-453A-817A-1F95A64E1136}" type="presParOf" srcId="{832DD7E1-8586-42A0-8AA9-FB8AB564F94D}" destId="{473C373D-606F-481C-816B-4C5A3D7834B4}" srcOrd="2" destOrd="0" presId="urn:microsoft.com/office/officeart/2016/7/layout/VerticalDownArrowProcess"/>
    <dgm:cxn modelId="{1CADB2E4-886A-4D4F-94DB-BE174B5A0B03}" type="presParOf" srcId="{F218FF97-93AF-48BF-9FB3-02D3270EDE43}" destId="{67D81977-B60F-4B0A-8BCD-C40D324FD94F}" srcOrd="3" destOrd="0" presId="urn:microsoft.com/office/officeart/2016/7/layout/VerticalDownArrowProcess"/>
    <dgm:cxn modelId="{F83559EA-0025-4A7D-AEA1-F9F4B66C7BB3}" type="presParOf" srcId="{F218FF97-93AF-48BF-9FB3-02D3270EDE43}" destId="{A7FD1C11-CD15-4553-BB36-63F20FEE45D3}" srcOrd="4" destOrd="0" presId="urn:microsoft.com/office/officeart/2016/7/layout/VerticalDownArrowProcess"/>
    <dgm:cxn modelId="{469050BD-B1C7-4F1C-AA3F-35C89F635CB5}" type="presParOf" srcId="{A7FD1C11-CD15-4553-BB36-63F20FEE45D3}" destId="{18D65735-5C8A-451F-BA2F-A2375D3628EE}" srcOrd="0" destOrd="0" presId="urn:microsoft.com/office/officeart/2016/7/layout/VerticalDownArrowProcess"/>
    <dgm:cxn modelId="{2BC0E293-F6F6-4D20-8B77-B85DC6A5E1CE}" type="presParOf" srcId="{A7FD1C11-CD15-4553-BB36-63F20FEE45D3}" destId="{F866C611-B987-4EF2-B93E-20A67508FE67}" srcOrd="1" destOrd="0" presId="urn:microsoft.com/office/officeart/2016/7/layout/VerticalDownArrowProcess"/>
    <dgm:cxn modelId="{4A5F2A95-8DDF-4A2B-BF60-CB3847FD864D}" type="presParOf" srcId="{A7FD1C11-CD15-4553-BB36-63F20FEE45D3}" destId="{080B1492-AA64-479D-A8F3-21BC2ECCEC1C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828B67-800B-408D-9DD0-E6D7E024976B}" type="doc">
      <dgm:prSet loTypeId="urn:microsoft.com/office/officeart/2005/8/layout/h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64439-01C4-4918-AD1C-26F17FEA3137}">
      <dgm:prSet/>
      <dgm:spPr/>
      <dgm:t>
        <a:bodyPr/>
        <a:lstStyle/>
        <a:p>
          <a:pPr rtl="0"/>
          <a:r>
            <a:rPr lang="en-US"/>
            <a:t>What are the key factors that affect the price of the rental property?</a:t>
          </a:r>
          <a:endParaRPr lang="en-US" b="0" dirty="0">
            <a:latin typeface="Calibri Light" panose="020F0302020204030204"/>
          </a:endParaRPr>
        </a:p>
      </dgm:t>
    </dgm:pt>
    <dgm:pt modelId="{560A370C-BF9D-46C7-BAF2-D2DAE39EB5BF}" type="parTrans" cxnId="{0819D736-07E9-4237-B2F8-C3D3660A2B12}">
      <dgm:prSet/>
      <dgm:spPr/>
      <dgm:t>
        <a:bodyPr/>
        <a:lstStyle/>
        <a:p>
          <a:endParaRPr lang="en-US"/>
        </a:p>
      </dgm:t>
    </dgm:pt>
    <dgm:pt modelId="{5D7A9861-C53A-40C1-B94B-6CBD20FEA921}" type="sibTrans" cxnId="{0819D736-07E9-4237-B2F8-C3D3660A2B12}">
      <dgm:prSet/>
      <dgm:spPr/>
      <dgm:t>
        <a:bodyPr/>
        <a:lstStyle/>
        <a:p>
          <a:endParaRPr lang="en-US"/>
        </a:p>
      </dgm:t>
    </dgm:pt>
    <dgm:pt modelId="{51018172-40A4-4420-B7DD-978D8D10416A}">
      <dgm:prSet/>
      <dgm:spPr/>
      <dgm:t>
        <a:bodyPr/>
        <a:lstStyle/>
        <a:p>
          <a:r>
            <a:rPr lang="en-US"/>
            <a:t>Which neighborhoods in Boston have the highest rental prices?</a:t>
          </a:r>
        </a:p>
      </dgm:t>
    </dgm:pt>
    <dgm:pt modelId="{6BC1D05C-1470-46F0-AF6A-1BE21C0C7573}" type="parTrans" cxnId="{E4976772-DFE6-47EE-BC1F-0E219559F181}">
      <dgm:prSet/>
      <dgm:spPr/>
      <dgm:t>
        <a:bodyPr/>
        <a:lstStyle/>
        <a:p>
          <a:endParaRPr lang="en-US"/>
        </a:p>
      </dgm:t>
    </dgm:pt>
    <dgm:pt modelId="{BE003DFD-8F3B-44DF-A217-B15E04F290C6}" type="sibTrans" cxnId="{E4976772-DFE6-47EE-BC1F-0E219559F181}">
      <dgm:prSet/>
      <dgm:spPr/>
      <dgm:t>
        <a:bodyPr/>
        <a:lstStyle/>
        <a:p>
          <a:endParaRPr lang="en-US"/>
        </a:p>
      </dgm:t>
    </dgm:pt>
    <dgm:pt modelId="{1C7FF3BE-3F3A-4312-9F31-8E62B318AE49}">
      <dgm:prSet phldr="0"/>
      <dgm:spPr/>
      <dgm:t>
        <a:bodyPr/>
        <a:lstStyle/>
        <a:p>
          <a:r>
            <a:rPr lang="en-US" b="1" dirty="0"/>
            <a:t>Property Type</a:t>
          </a:r>
          <a:endParaRPr lang="en-US" dirty="0"/>
        </a:p>
      </dgm:t>
    </dgm:pt>
    <dgm:pt modelId="{06677318-9A27-4092-BCAF-67C5D347B978}" type="parTrans" cxnId="{54474724-4160-4088-9ACF-1F384903C68F}">
      <dgm:prSet/>
      <dgm:spPr/>
    </dgm:pt>
    <dgm:pt modelId="{256DA238-BFC4-4F93-8E3F-A7338A1B6B34}" type="sibTrans" cxnId="{54474724-4160-4088-9ACF-1F384903C68F}">
      <dgm:prSet/>
      <dgm:spPr/>
    </dgm:pt>
    <dgm:pt modelId="{4FCA928B-440E-47F1-A9A8-FBC960120239}">
      <dgm:prSet phldr="0"/>
      <dgm:spPr/>
      <dgm:t>
        <a:bodyPr/>
        <a:lstStyle/>
        <a:p>
          <a:r>
            <a:rPr lang="en-US" b="1" dirty="0"/>
            <a:t>Number of Reviews</a:t>
          </a:r>
          <a:endParaRPr lang="en-US" dirty="0"/>
        </a:p>
      </dgm:t>
    </dgm:pt>
    <dgm:pt modelId="{79372B1A-3538-4070-B930-9AFEDD20D21B}" type="parTrans" cxnId="{51FF60F4-A409-4492-84AD-3310560EED57}">
      <dgm:prSet/>
      <dgm:spPr/>
    </dgm:pt>
    <dgm:pt modelId="{2484EBFA-81DA-4EA2-8BA8-5E5B2413220D}" type="sibTrans" cxnId="{51FF60F4-A409-4492-84AD-3310560EED57}">
      <dgm:prSet/>
      <dgm:spPr/>
    </dgm:pt>
    <dgm:pt modelId="{9B6545CF-D96D-40BB-BFA5-42F836BFB685}">
      <dgm:prSet phldr="0"/>
      <dgm:spPr/>
      <dgm:t>
        <a:bodyPr/>
        <a:lstStyle/>
        <a:p>
          <a:r>
            <a:rPr lang="en-US" b="1" dirty="0"/>
            <a:t>Amenities</a:t>
          </a:r>
          <a:endParaRPr lang="en-US" b="0" dirty="0">
            <a:latin typeface="Calibri Light" panose="020F0302020204030204"/>
          </a:endParaRPr>
        </a:p>
      </dgm:t>
    </dgm:pt>
    <dgm:pt modelId="{653BB9CC-9ADF-4F38-A8A7-902B40C92280}" type="parTrans" cxnId="{25A839A2-F5C3-46A7-B3CC-211C85904828}">
      <dgm:prSet/>
      <dgm:spPr/>
    </dgm:pt>
    <dgm:pt modelId="{E7344BCA-2353-4362-AF26-DDFCD5D29661}" type="sibTrans" cxnId="{25A839A2-F5C3-46A7-B3CC-211C85904828}">
      <dgm:prSet/>
      <dgm:spPr/>
    </dgm:pt>
    <dgm:pt modelId="{0A3A31A6-39BF-4F3B-8526-BE80A8C0BCA5}">
      <dgm:prSet phldr="0"/>
      <dgm:spPr/>
      <dgm:t>
        <a:bodyPr/>
        <a:lstStyle/>
        <a:p>
          <a:pPr rtl="0"/>
          <a:r>
            <a:rPr lang="en-US" dirty="0"/>
            <a:t>Neighborhoods are separated into 25 districts.</a:t>
          </a:r>
          <a:endParaRPr lang="en-US" dirty="0">
            <a:latin typeface="Calibri Light" panose="020F0302020204030204"/>
          </a:endParaRPr>
        </a:p>
      </dgm:t>
    </dgm:pt>
    <dgm:pt modelId="{42B5BFF1-3159-4459-9E45-70073A0EDA07}" type="parTrans" cxnId="{E6D2A924-F7B5-46B5-8B28-6274824BAF2E}">
      <dgm:prSet/>
      <dgm:spPr/>
    </dgm:pt>
    <dgm:pt modelId="{C172A0F7-8342-4997-91B0-AC42DF0E4ABC}" type="sibTrans" cxnId="{E6D2A924-F7B5-46B5-8B28-6274824BAF2E}">
      <dgm:prSet/>
      <dgm:spPr/>
    </dgm:pt>
    <dgm:pt modelId="{22480BBE-51D9-4A04-9A2E-98E5BE473D12}">
      <dgm:prSet phldr="0"/>
      <dgm:spPr/>
      <dgm:t>
        <a:bodyPr/>
        <a:lstStyle/>
        <a:p>
          <a:pPr rtl="0"/>
          <a:r>
            <a:rPr lang="en-US" dirty="0"/>
            <a:t>Within the same neighborhood what make a customer selecting one property vs another?</a:t>
          </a:r>
        </a:p>
      </dgm:t>
    </dgm:pt>
    <dgm:pt modelId="{E473B280-16B3-4CB4-974E-6C28F01F7438}" type="parTrans" cxnId="{8EF217C2-C16F-4D46-B716-E902ACF84CFF}">
      <dgm:prSet/>
      <dgm:spPr/>
    </dgm:pt>
    <dgm:pt modelId="{72D054CD-9B88-4EB6-9095-750F292EEE51}" type="sibTrans" cxnId="{8EF217C2-C16F-4D46-B716-E902ACF84CFF}">
      <dgm:prSet/>
      <dgm:spPr/>
    </dgm:pt>
    <dgm:pt modelId="{A508904F-C70E-4AA6-939D-FDDEEF597E6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Identify</a:t>
          </a:r>
          <a:r>
            <a:rPr lang="en-US" dirty="0"/>
            <a:t> if there is a correlation between count of Listing, Avg. Review Scores Rating and Avg. Price for each Neighborhood. </a:t>
          </a:r>
        </a:p>
      </dgm:t>
    </dgm:pt>
    <dgm:pt modelId="{C4DFAA57-533F-46CC-B52F-6139269A67A4}" type="parTrans" cxnId="{056EB988-EADB-462B-8100-2782C41A3C9B}">
      <dgm:prSet/>
      <dgm:spPr/>
    </dgm:pt>
    <dgm:pt modelId="{CC2A26C0-F452-4EBF-B66C-61DC24B0E769}" type="sibTrans" cxnId="{056EB988-EADB-462B-8100-2782C41A3C9B}">
      <dgm:prSet/>
      <dgm:spPr/>
    </dgm:pt>
    <dgm:pt modelId="{D1004719-1599-425C-8D63-F7EF921FD3A1}">
      <dgm:prSet phldr="0"/>
      <dgm:spPr/>
      <dgm:t>
        <a:bodyPr/>
        <a:lstStyle/>
        <a:p>
          <a:pPr rtl="0"/>
          <a:r>
            <a:rPr lang="en-US" dirty="0"/>
            <a:t>Neighborhood with fewer listings have higher average listing price and neighborhood with higher listings has lower average price</a:t>
          </a:r>
        </a:p>
      </dgm:t>
    </dgm:pt>
    <dgm:pt modelId="{2282E90E-12EA-4171-BFD1-0F3DA0A6ACB8}" type="parTrans" cxnId="{6B89CECB-0A95-40ED-B472-48B3144F58A3}">
      <dgm:prSet/>
      <dgm:spPr/>
    </dgm:pt>
    <dgm:pt modelId="{B69F2150-31F8-43DD-966C-1F5FF837A92F}" type="sibTrans" cxnId="{6B89CECB-0A95-40ED-B472-48B3144F58A3}">
      <dgm:prSet/>
      <dgm:spPr/>
    </dgm:pt>
    <dgm:pt modelId="{D5F458B6-5907-4A36-9F4F-C641ABBF7EAA}">
      <dgm:prSet phldr="0"/>
      <dgm:spPr/>
      <dgm:t>
        <a:bodyPr/>
        <a:lstStyle/>
        <a:p>
          <a:r>
            <a:rPr lang="en-US" b="1" dirty="0"/>
            <a:t>Room Type</a:t>
          </a:r>
          <a:endParaRPr lang="en-US" dirty="0"/>
        </a:p>
      </dgm:t>
    </dgm:pt>
    <dgm:pt modelId="{7BE8B751-A9FB-406B-BE1D-57400891F4B8}" type="parTrans" cxnId="{D29790BA-369A-4061-8913-4D6CDEEC9E54}">
      <dgm:prSet/>
      <dgm:spPr/>
    </dgm:pt>
    <dgm:pt modelId="{6B3E9A3C-17B2-4B87-B5A0-406E49A4D8AA}" type="sibTrans" cxnId="{D29790BA-369A-4061-8913-4D6CDEEC9E54}">
      <dgm:prSet/>
      <dgm:spPr/>
    </dgm:pt>
    <dgm:pt modelId="{D68CA2E0-89C1-421D-BD7F-2DB9998D5270}" type="pres">
      <dgm:prSet presAssocID="{2D828B67-800B-408D-9DD0-E6D7E024976B}" presName="Name0" presStyleCnt="0">
        <dgm:presLayoutVars>
          <dgm:dir/>
          <dgm:animLvl val="lvl"/>
          <dgm:resizeHandles val="exact"/>
        </dgm:presLayoutVars>
      </dgm:prSet>
      <dgm:spPr/>
    </dgm:pt>
    <dgm:pt modelId="{9D717E9A-B304-4067-853F-D2096D8F667E}" type="pres">
      <dgm:prSet presAssocID="{DF064439-01C4-4918-AD1C-26F17FEA3137}" presName="composite" presStyleCnt="0"/>
      <dgm:spPr/>
    </dgm:pt>
    <dgm:pt modelId="{0F03DC61-8346-44A6-A51F-C672F08F27E0}" type="pres">
      <dgm:prSet presAssocID="{DF064439-01C4-4918-AD1C-26F17FEA31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AC46413-4751-44CE-AD7C-F7E5C110FE17}" type="pres">
      <dgm:prSet presAssocID="{DF064439-01C4-4918-AD1C-26F17FEA3137}" presName="desTx" presStyleLbl="alignAccFollowNode1" presStyleIdx="0" presStyleCnt="3">
        <dgm:presLayoutVars>
          <dgm:bulletEnabled val="1"/>
        </dgm:presLayoutVars>
      </dgm:prSet>
      <dgm:spPr/>
    </dgm:pt>
    <dgm:pt modelId="{4A491BE4-C929-475C-A18B-CBD2A1B4DB35}" type="pres">
      <dgm:prSet presAssocID="{5D7A9861-C53A-40C1-B94B-6CBD20FEA921}" presName="space" presStyleCnt="0"/>
      <dgm:spPr/>
    </dgm:pt>
    <dgm:pt modelId="{BFC96118-4EA0-41B2-8573-1B09DFE566DA}" type="pres">
      <dgm:prSet presAssocID="{51018172-40A4-4420-B7DD-978D8D10416A}" presName="composite" presStyleCnt="0"/>
      <dgm:spPr/>
    </dgm:pt>
    <dgm:pt modelId="{962BED93-FC52-461D-AC89-ABDA59A3470A}" type="pres">
      <dgm:prSet presAssocID="{51018172-40A4-4420-B7DD-978D8D10416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A3BAE45-0192-4BE9-AB26-EBF439907350}" type="pres">
      <dgm:prSet presAssocID="{51018172-40A4-4420-B7DD-978D8D10416A}" presName="desTx" presStyleLbl="alignAccFollowNode1" presStyleIdx="1" presStyleCnt="3">
        <dgm:presLayoutVars>
          <dgm:bulletEnabled val="1"/>
        </dgm:presLayoutVars>
      </dgm:prSet>
      <dgm:spPr/>
    </dgm:pt>
    <dgm:pt modelId="{CC130627-546D-4BB8-AB9C-BF939B72D690}" type="pres">
      <dgm:prSet presAssocID="{BE003DFD-8F3B-44DF-A217-B15E04F290C6}" presName="space" presStyleCnt="0"/>
      <dgm:spPr/>
    </dgm:pt>
    <dgm:pt modelId="{DDC92A24-B368-4927-ACF9-17EBFC12EDE2}" type="pres">
      <dgm:prSet presAssocID="{22480BBE-51D9-4A04-9A2E-98E5BE473D12}" presName="composite" presStyleCnt="0"/>
      <dgm:spPr/>
    </dgm:pt>
    <dgm:pt modelId="{5B411979-2114-45B0-8587-AB74FFB42F1B}" type="pres">
      <dgm:prSet presAssocID="{22480BBE-51D9-4A04-9A2E-98E5BE473D1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C79F32E-70FF-449C-94A8-2A3181BD8809}" type="pres">
      <dgm:prSet presAssocID="{22480BBE-51D9-4A04-9A2E-98E5BE473D1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5620401-F132-4595-960D-A8641D88AE36}" type="presOf" srcId="{1C7FF3BE-3F3A-4312-9F31-8E62B318AE49}" destId="{DAC46413-4751-44CE-AD7C-F7E5C110FE17}" srcOrd="0" destOrd="1" presId="urn:microsoft.com/office/officeart/2005/8/layout/hList1"/>
    <dgm:cxn modelId="{2BF21506-A176-4F83-9CE5-CA2CF4506712}" type="presOf" srcId="{51018172-40A4-4420-B7DD-978D8D10416A}" destId="{962BED93-FC52-461D-AC89-ABDA59A3470A}" srcOrd="0" destOrd="0" presId="urn:microsoft.com/office/officeart/2005/8/layout/hList1"/>
    <dgm:cxn modelId="{973DA00D-4E6F-4513-BE25-0D9A08293DAE}" type="presOf" srcId="{2D828B67-800B-408D-9DD0-E6D7E024976B}" destId="{D68CA2E0-89C1-421D-BD7F-2DB9998D5270}" srcOrd="0" destOrd="0" presId="urn:microsoft.com/office/officeart/2005/8/layout/hList1"/>
    <dgm:cxn modelId="{54474724-4160-4088-9ACF-1F384903C68F}" srcId="{DF064439-01C4-4918-AD1C-26F17FEA3137}" destId="{1C7FF3BE-3F3A-4312-9F31-8E62B318AE49}" srcOrd="1" destOrd="0" parTransId="{06677318-9A27-4092-BCAF-67C5D347B978}" sibTransId="{256DA238-BFC4-4F93-8E3F-A7338A1B6B34}"/>
    <dgm:cxn modelId="{E6D2A924-F7B5-46B5-8B28-6274824BAF2E}" srcId="{51018172-40A4-4420-B7DD-978D8D10416A}" destId="{0A3A31A6-39BF-4F3B-8526-BE80A8C0BCA5}" srcOrd="0" destOrd="0" parTransId="{42B5BFF1-3159-4459-9E45-70073A0EDA07}" sibTransId="{C172A0F7-8342-4997-91B0-AC42DF0E4ABC}"/>
    <dgm:cxn modelId="{B6C6B135-6511-4777-A5F4-70EB75D5E729}" type="presOf" srcId="{D1004719-1599-425C-8D63-F7EF921FD3A1}" destId="{6A3BAE45-0192-4BE9-AB26-EBF439907350}" srcOrd="0" destOrd="1" presId="urn:microsoft.com/office/officeart/2005/8/layout/hList1"/>
    <dgm:cxn modelId="{0819D736-07E9-4237-B2F8-C3D3660A2B12}" srcId="{2D828B67-800B-408D-9DD0-E6D7E024976B}" destId="{DF064439-01C4-4918-AD1C-26F17FEA3137}" srcOrd="0" destOrd="0" parTransId="{560A370C-BF9D-46C7-BAF2-D2DAE39EB5BF}" sibTransId="{5D7A9861-C53A-40C1-B94B-6CBD20FEA921}"/>
    <dgm:cxn modelId="{D976D937-684E-4BE4-B976-089AAD982A27}" type="presOf" srcId="{D5F458B6-5907-4A36-9F4F-C641ABBF7EAA}" destId="{DAC46413-4751-44CE-AD7C-F7E5C110FE17}" srcOrd="0" destOrd="0" presId="urn:microsoft.com/office/officeart/2005/8/layout/hList1"/>
    <dgm:cxn modelId="{E8FC064A-B022-4B31-AF96-C56877C20976}" type="presOf" srcId="{DF064439-01C4-4918-AD1C-26F17FEA3137}" destId="{0F03DC61-8346-44A6-A51F-C672F08F27E0}" srcOrd="0" destOrd="0" presId="urn:microsoft.com/office/officeart/2005/8/layout/hList1"/>
    <dgm:cxn modelId="{E4976772-DFE6-47EE-BC1F-0E219559F181}" srcId="{2D828B67-800B-408D-9DD0-E6D7E024976B}" destId="{51018172-40A4-4420-B7DD-978D8D10416A}" srcOrd="1" destOrd="0" parTransId="{6BC1D05C-1470-46F0-AF6A-1BE21C0C7573}" sibTransId="{BE003DFD-8F3B-44DF-A217-B15E04F290C6}"/>
    <dgm:cxn modelId="{056EB988-EADB-462B-8100-2782C41A3C9B}" srcId="{22480BBE-51D9-4A04-9A2E-98E5BE473D12}" destId="{A508904F-C70E-4AA6-939D-FDDEEF597E69}" srcOrd="0" destOrd="0" parTransId="{C4DFAA57-533F-46CC-B52F-6139269A67A4}" sibTransId="{CC2A26C0-F452-4EBF-B66C-61DC24B0E769}"/>
    <dgm:cxn modelId="{0C51968B-E3E0-40FE-8821-1B690BB9D0EC}" type="presOf" srcId="{0A3A31A6-39BF-4F3B-8526-BE80A8C0BCA5}" destId="{6A3BAE45-0192-4BE9-AB26-EBF439907350}" srcOrd="0" destOrd="0" presId="urn:microsoft.com/office/officeart/2005/8/layout/hList1"/>
    <dgm:cxn modelId="{2EA3E99F-EFFB-44AE-817F-16B2EE6775FF}" type="presOf" srcId="{22480BBE-51D9-4A04-9A2E-98E5BE473D12}" destId="{5B411979-2114-45B0-8587-AB74FFB42F1B}" srcOrd="0" destOrd="0" presId="urn:microsoft.com/office/officeart/2005/8/layout/hList1"/>
    <dgm:cxn modelId="{25A839A2-F5C3-46A7-B3CC-211C85904828}" srcId="{DF064439-01C4-4918-AD1C-26F17FEA3137}" destId="{9B6545CF-D96D-40BB-BFA5-42F836BFB685}" srcOrd="3" destOrd="0" parTransId="{653BB9CC-9ADF-4F38-A8A7-902B40C92280}" sibTransId="{E7344BCA-2353-4362-AF26-DDFCD5D29661}"/>
    <dgm:cxn modelId="{40DC16B5-14D7-4D16-B268-9EC934737961}" type="presOf" srcId="{A508904F-C70E-4AA6-939D-FDDEEF597E69}" destId="{0C79F32E-70FF-449C-94A8-2A3181BD8809}" srcOrd="0" destOrd="0" presId="urn:microsoft.com/office/officeart/2005/8/layout/hList1"/>
    <dgm:cxn modelId="{E1DDDAB8-2EA0-47A6-9F9D-E227853739C0}" type="presOf" srcId="{4FCA928B-440E-47F1-A9A8-FBC960120239}" destId="{DAC46413-4751-44CE-AD7C-F7E5C110FE17}" srcOrd="0" destOrd="2" presId="urn:microsoft.com/office/officeart/2005/8/layout/hList1"/>
    <dgm:cxn modelId="{D29790BA-369A-4061-8913-4D6CDEEC9E54}" srcId="{DF064439-01C4-4918-AD1C-26F17FEA3137}" destId="{D5F458B6-5907-4A36-9F4F-C641ABBF7EAA}" srcOrd="0" destOrd="0" parTransId="{7BE8B751-A9FB-406B-BE1D-57400891F4B8}" sibTransId="{6B3E9A3C-17B2-4B87-B5A0-406E49A4D8AA}"/>
    <dgm:cxn modelId="{8EF217C2-C16F-4D46-B716-E902ACF84CFF}" srcId="{2D828B67-800B-408D-9DD0-E6D7E024976B}" destId="{22480BBE-51D9-4A04-9A2E-98E5BE473D12}" srcOrd="2" destOrd="0" parTransId="{E473B280-16B3-4CB4-974E-6C28F01F7438}" sibTransId="{72D054CD-9B88-4EB6-9095-750F292EEE51}"/>
    <dgm:cxn modelId="{6B89CECB-0A95-40ED-B472-48B3144F58A3}" srcId="{51018172-40A4-4420-B7DD-978D8D10416A}" destId="{D1004719-1599-425C-8D63-F7EF921FD3A1}" srcOrd="1" destOrd="0" parTransId="{2282E90E-12EA-4171-BFD1-0F3DA0A6ACB8}" sibTransId="{B69F2150-31F8-43DD-966C-1F5FF837A92F}"/>
    <dgm:cxn modelId="{5D202ED9-9303-4825-894F-4AE9EB28123C}" type="presOf" srcId="{9B6545CF-D96D-40BB-BFA5-42F836BFB685}" destId="{DAC46413-4751-44CE-AD7C-F7E5C110FE17}" srcOrd="0" destOrd="3" presId="urn:microsoft.com/office/officeart/2005/8/layout/hList1"/>
    <dgm:cxn modelId="{51FF60F4-A409-4492-84AD-3310560EED57}" srcId="{DF064439-01C4-4918-AD1C-26F17FEA3137}" destId="{4FCA928B-440E-47F1-A9A8-FBC960120239}" srcOrd="2" destOrd="0" parTransId="{79372B1A-3538-4070-B930-9AFEDD20D21B}" sibTransId="{2484EBFA-81DA-4EA2-8BA8-5E5B2413220D}"/>
    <dgm:cxn modelId="{D8E091A6-D4AC-4FCE-9D31-87E71D9605BB}" type="presParOf" srcId="{D68CA2E0-89C1-421D-BD7F-2DB9998D5270}" destId="{9D717E9A-B304-4067-853F-D2096D8F667E}" srcOrd="0" destOrd="0" presId="urn:microsoft.com/office/officeart/2005/8/layout/hList1"/>
    <dgm:cxn modelId="{D7DDED64-5087-404E-85B5-446600FA5F1B}" type="presParOf" srcId="{9D717E9A-B304-4067-853F-D2096D8F667E}" destId="{0F03DC61-8346-44A6-A51F-C672F08F27E0}" srcOrd="0" destOrd="0" presId="urn:microsoft.com/office/officeart/2005/8/layout/hList1"/>
    <dgm:cxn modelId="{024C71D1-9869-4273-B023-FEA6860D0174}" type="presParOf" srcId="{9D717E9A-B304-4067-853F-D2096D8F667E}" destId="{DAC46413-4751-44CE-AD7C-F7E5C110FE17}" srcOrd="1" destOrd="0" presId="urn:microsoft.com/office/officeart/2005/8/layout/hList1"/>
    <dgm:cxn modelId="{649AD9D9-B5F3-4A6B-83B8-A4DD9F2CCC66}" type="presParOf" srcId="{D68CA2E0-89C1-421D-BD7F-2DB9998D5270}" destId="{4A491BE4-C929-475C-A18B-CBD2A1B4DB35}" srcOrd="1" destOrd="0" presId="urn:microsoft.com/office/officeart/2005/8/layout/hList1"/>
    <dgm:cxn modelId="{A0255143-5812-4BE7-A1F1-1DA14D3B885E}" type="presParOf" srcId="{D68CA2E0-89C1-421D-BD7F-2DB9998D5270}" destId="{BFC96118-4EA0-41B2-8573-1B09DFE566DA}" srcOrd="2" destOrd="0" presId="urn:microsoft.com/office/officeart/2005/8/layout/hList1"/>
    <dgm:cxn modelId="{36C45CB8-4E11-4551-84A3-1C85D9CBC856}" type="presParOf" srcId="{BFC96118-4EA0-41B2-8573-1B09DFE566DA}" destId="{962BED93-FC52-461D-AC89-ABDA59A3470A}" srcOrd="0" destOrd="0" presId="urn:microsoft.com/office/officeart/2005/8/layout/hList1"/>
    <dgm:cxn modelId="{CD147B59-EE7F-4D02-AF10-E8C6D916875D}" type="presParOf" srcId="{BFC96118-4EA0-41B2-8573-1B09DFE566DA}" destId="{6A3BAE45-0192-4BE9-AB26-EBF439907350}" srcOrd="1" destOrd="0" presId="urn:microsoft.com/office/officeart/2005/8/layout/hList1"/>
    <dgm:cxn modelId="{B6FF0A8D-7121-46A5-9036-A08F7578F22C}" type="presParOf" srcId="{D68CA2E0-89C1-421D-BD7F-2DB9998D5270}" destId="{CC130627-546D-4BB8-AB9C-BF939B72D690}" srcOrd="3" destOrd="0" presId="urn:microsoft.com/office/officeart/2005/8/layout/hList1"/>
    <dgm:cxn modelId="{71746EA2-5CFE-4A15-AAA9-9E61BAD09F93}" type="presParOf" srcId="{D68CA2E0-89C1-421D-BD7F-2DB9998D5270}" destId="{DDC92A24-B368-4927-ACF9-17EBFC12EDE2}" srcOrd="4" destOrd="0" presId="urn:microsoft.com/office/officeart/2005/8/layout/hList1"/>
    <dgm:cxn modelId="{E1730774-21FB-4C1F-8634-4056FB22C660}" type="presParOf" srcId="{DDC92A24-B368-4927-ACF9-17EBFC12EDE2}" destId="{5B411979-2114-45B0-8587-AB74FFB42F1B}" srcOrd="0" destOrd="0" presId="urn:microsoft.com/office/officeart/2005/8/layout/hList1"/>
    <dgm:cxn modelId="{666A7A1E-CD89-460D-BEB9-86B062D7875D}" type="presParOf" srcId="{DDC92A24-B368-4927-ACF9-17EBFC12EDE2}" destId="{0C79F32E-70FF-449C-94A8-2A3181BD88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EBB3C-B827-479C-9D1D-4DFC0C21BC51}">
      <dsp:nvSpPr>
        <dsp:cNvPr id="0" name=""/>
        <dsp:cNvSpPr/>
      </dsp:nvSpPr>
      <dsp:spPr>
        <a:xfrm>
          <a:off x="0" y="2501994"/>
          <a:ext cx="1258310" cy="8212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491" tIns="149352" rIns="89491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Load</a:t>
          </a:r>
        </a:p>
      </dsp:txBody>
      <dsp:txXfrm>
        <a:off x="0" y="2501994"/>
        <a:ext cx="1258310" cy="821210"/>
      </dsp:txXfrm>
    </dsp:sp>
    <dsp:sp modelId="{5540A502-21B8-4711-BF55-C0A67F112426}">
      <dsp:nvSpPr>
        <dsp:cNvPr id="0" name=""/>
        <dsp:cNvSpPr/>
      </dsp:nvSpPr>
      <dsp:spPr>
        <a:xfrm>
          <a:off x="1258310" y="2501994"/>
          <a:ext cx="3774932" cy="8212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3" tIns="152400" rIns="76573" bIns="15240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Load the data by writing it into Postgres using the confirmed look-up tables to allow multiple users to access </a:t>
          </a:r>
        </a:p>
      </dsp:txBody>
      <dsp:txXfrm>
        <a:off x="1258310" y="2501994"/>
        <a:ext cx="3774932" cy="821210"/>
      </dsp:txXfrm>
    </dsp:sp>
    <dsp:sp modelId="{76636FF7-FEFE-465B-9ADA-2476C3E610CE}">
      <dsp:nvSpPr>
        <dsp:cNvPr id="0" name=""/>
        <dsp:cNvSpPr/>
      </dsp:nvSpPr>
      <dsp:spPr>
        <a:xfrm rot="10800000">
          <a:off x="0" y="1251290"/>
          <a:ext cx="1258310" cy="12630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491" tIns="149352" rIns="89491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latin typeface="Calibri Light" panose="020F0302020204030204"/>
            </a:rPr>
            <a:t>Transform</a:t>
          </a:r>
          <a:endParaRPr lang="en-US" sz="2100" kern="1200"/>
        </a:p>
      </dsp:txBody>
      <dsp:txXfrm rot="-10800000">
        <a:off x="0" y="1251290"/>
        <a:ext cx="1258310" cy="820963"/>
      </dsp:txXfrm>
    </dsp:sp>
    <dsp:sp modelId="{473C373D-606F-481C-816B-4C5A3D7834B4}">
      <dsp:nvSpPr>
        <dsp:cNvPr id="0" name=""/>
        <dsp:cNvSpPr/>
      </dsp:nvSpPr>
      <dsp:spPr>
        <a:xfrm>
          <a:off x="1258310" y="1251290"/>
          <a:ext cx="3774932" cy="820963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3" tIns="152400" rIns="76573" bIns="15240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Transform data, removing null values and unnecessary columns, joining datasets, creating separate data frames, and creating look-up </a:t>
          </a:r>
          <a:r>
            <a:rPr lang="en-US" sz="1200" kern="1200" dirty="0">
              <a:latin typeface="Calibri Light" panose="020F0302020204030204"/>
            </a:rPr>
            <a:t>tables </a:t>
          </a:r>
        </a:p>
      </dsp:txBody>
      <dsp:txXfrm>
        <a:off x="1258310" y="1251290"/>
        <a:ext cx="3774932" cy="820963"/>
      </dsp:txXfrm>
    </dsp:sp>
    <dsp:sp modelId="{F866C611-B987-4EF2-B93E-20A67508FE67}">
      <dsp:nvSpPr>
        <dsp:cNvPr id="0" name=""/>
        <dsp:cNvSpPr/>
      </dsp:nvSpPr>
      <dsp:spPr>
        <a:xfrm rot="10800000">
          <a:off x="0" y="587"/>
          <a:ext cx="1258310" cy="12630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491" tIns="149352" rIns="89491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Extract</a:t>
          </a:r>
          <a:endParaRPr lang="en-US" sz="2100" b="0" kern="1200">
            <a:latin typeface="Calibri Light" panose="020F0302020204030204"/>
          </a:endParaRPr>
        </a:p>
      </dsp:txBody>
      <dsp:txXfrm rot="-10800000">
        <a:off x="0" y="587"/>
        <a:ext cx="1258310" cy="820963"/>
      </dsp:txXfrm>
    </dsp:sp>
    <dsp:sp modelId="{080B1492-AA64-479D-A8F3-21BC2ECCEC1C}">
      <dsp:nvSpPr>
        <dsp:cNvPr id="0" name=""/>
        <dsp:cNvSpPr/>
      </dsp:nvSpPr>
      <dsp:spPr>
        <a:xfrm>
          <a:off x="1258310" y="587"/>
          <a:ext cx="3774932" cy="820963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3" tIns="152400" rIns="76573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Extract clean data from sources, ensuring it has all necessary information and limited null values</a:t>
          </a:r>
          <a:endParaRPr lang="en-US" sz="1200" kern="1200" dirty="0"/>
        </a:p>
      </dsp:txBody>
      <dsp:txXfrm>
        <a:off x="1258310" y="587"/>
        <a:ext cx="3774932" cy="820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3DC61-8346-44A6-A51F-C672F08F27E0}">
      <dsp:nvSpPr>
        <dsp:cNvPr id="0" name=""/>
        <dsp:cNvSpPr/>
      </dsp:nvSpPr>
      <dsp:spPr>
        <a:xfrm>
          <a:off x="1590" y="776293"/>
          <a:ext cx="1550309" cy="57782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What are the key factors that affect the price of the rental property?</a:t>
          </a:r>
          <a:endParaRPr lang="en-US" sz="900" b="0" kern="1200" dirty="0">
            <a:latin typeface="Calibri Light" panose="020F0302020204030204"/>
          </a:endParaRPr>
        </a:p>
      </dsp:txBody>
      <dsp:txXfrm>
        <a:off x="1590" y="776293"/>
        <a:ext cx="1550309" cy="577828"/>
      </dsp:txXfrm>
    </dsp:sp>
    <dsp:sp modelId="{DAC46413-4751-44CE-AD7C-F7E5C110FE17}">
      <dsp:nvSpPr>
        <dsp:cNvPr id="0" name=""/>
        <dsp:cNvSpPr/>
      </dsp:nvSpPr>
      <dsp:spPr>
        <a:xfrm>
          <a:off x="1590" y="1354121"/>
          <a:ext cx="1550309" cy="114569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Room Type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Property Type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Number of Reviews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Amenities</a:t>
          </a:r>
          <a:endParaRPr lang="en-US" sz="900" b="0" kern="1200" dirty="0">
            <a:latin typeface="Calibri Light" panose="020F0302020204030204"/>
          </a:endParaRPr>
        </a:p>
      </dsp:txBody>
      <dsp:txXfrm>
        <a:off x="1590" y="1354121"/>
        <a:ext cx="1550309" cy="1145694"/>
      </dsp:txXfrm>
    </dsp:sp>
    <dsp:sp modelId="{962BED93-FC52-461D-AC89-ABDA59A3470A}">
      <dsp:nvSpPr>
        <dsp:cNvPr id="0" name=""/>
        <dsp:cNvSpPr/>
      </dsp:nvSpPr>
      <dsp:spPr>
        <a:xfrm>
          <a:off x="1768942" y="776293"/>
          <a:ext cx="1550309" cy="577828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Which neighborhoods in Boston have the highest rental prices?</a:t>
          </a:r>
        </a:p>
      </dsp:txBody>
      <dsp:txXfrm>
        <a:off x="1768942" y="776293"/>
        <a:ext cx="1550309" cy="577828"/>
      </dsp:txXfrm>
    </dsp:sp>
    <dsp:sp modelId="{6A3BAE45-0192-4BE9-AB26-EBF439907350}">
      <dsp:nvSpPr>
        <dsp:cNvPr id="0" name=""/>
        <dsp:cNvSpPr/>
      </dsp:nvSpPr>
      <dsp:spPr>
        <a:xfrm>
          <a:off x="1768942" y="1354121"/>
          <a:ext cx="1550309" cy="1145694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Neighborhoods are separated into 25 districts.</a:t>
          </a:r>
          <a:endParaRPr lang="en-US" sz="900" kern="1200" dirty="0">
            <a:latin typeface="Calibri Light" panose="020F0302020204030204"/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Neighborhood with fewer listings have higher average listing price and neighborhood with higher listings has lower average price</a:t>
          </a:r>
        </a:p>
      </dsp:txBody>
      <dsp:txXfrm>
        <a:off x="1768942" y="1354121"/>
        <a:ext cx="1550309" cy="1145694"/>
      </dsp:txXfrm>
    </dsp:sp>
    <dsp:sp modelId="{5B411979-2114-45B0-8587-AB74FFB42F1B}">
      <dsp:nvSpPr>
        <dsp:cNvPr id="0" name=""/>
        <dsp:cNvSpPr/>
      </dsp:nvSpPr>
      <dsp:spPr>
        <a:xfrm>
          <a:off x="3536295" y="776293"/>
          <a:ext cx="1550309" cy="57782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Within the same neighborhood what make a customer selecting one property vs another?</a:t>
          </a:r>
        </a:p>
      </dsp:txBody>
      <dsp:txXfrm>
        <a:off x="3536295" y="776293"/>
        <a:ext cx="1550309" cy="577828"/>
      </dsp:txXfrm>
    </dsp:sp>
    <dsp:sp modelId="{0C79F32E-70FF-449C-94A8-2A3181BD8809}">
      <dsp:nvSpPr>
        <dsp:cNvPr id="0" name=""/>
        <dsp:cNvSpPr/>
      </dsp:nvSpPr>
      <dsp:spPr>
        <a:xfrm>
          <a:off x="3536295" y="1354121"/>
          <a:ext cx="1550309" cy="114569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latin typeface="Calibri Light" panose="020F0302020204030204"/>
            </a:rPr>
            <a:t>Identify</a:t>
          </a:r>
          <a:r>
            <a:rPr lang="en-US" sz="900" kern="1200" dirty="0"/>
            <a:t> if there is a correlation between count of Listing, Avg. Review Scores Rating and Avg. Price for each Neighborhood. </a:t>
          </a:r>
        </a:p>
      </dsp:txBody>
      <dsp:txXfrm>
        <a:off x="3536295" y="1354121"/>
        <a:ext cx="1550309" cy="114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e13d9a7e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e13d9a7e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20859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44691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9360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7440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904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2536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97276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110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648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4313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0859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1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97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895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8079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337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704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419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7772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19759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109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69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4191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9804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1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06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4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5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1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87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5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9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technofaq.org/posts/2018/01/the-role-of-big-data-in-strengthening-machine-learning-projec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ensh/4743036023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irbnb-top200-mapping.herokuapp.com/" TargetMode="External"/><Relationship Id="rId5" Type="http://schemas.openxmlformats.org/officeDocument/2006/relationships/hyperlink" Target="https://raissafondjo.github.io/Group_6_Final_Project/templates/index.html" TargetMode="External"/><Relationship Id="rId4" Type="http://schemas.openxmlformats.org/officeDocument/2006/relationships/hyperlink" Target="https://public.tableau.com/app/profile/geetha.shanthibushan/viz/AirbnbPriceAnalysisPrediction/AirbnbPriceAnalysis_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8831-team-png-pi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commons.wikimedia.org/wiki/File:Jupyter_logo.svg" TargetMode="External"/><Relationship Id="rId18" Type="http://schemas.openxmlformats.org/officeDocument/2006/relationships/image" Target="../media/image13.png"/><Relationship Id="rId3" Type="http://schemas.openxmlformats.org/officeDocument/2006/relationships/hyperlink" Target="https://en.wikipedia.org/wiki/Kaggle" TargetMode="External"/><Relationship Id="rId21" Type="http://schemas.openxmlformats.org/officeDocument/2006/relationships/image" Target="../media/image15.png"/><Relationship Id="rId7" Type="http://schemas.openxmlformats.org/officeDocument/2006/relationships/hyperlink" Target="https://communityblog.fedoraproject.org/help-port-python-packages-to-python-3/" TargetMode="External"/><Relationship Id="rId12" Type="http://schemas.openxmlformats.org/officeDocument/2006/relationships/image" Target="../media/image10.png"/><Relationship Id="rId17" Type="http://schemas.openxmlformats.org/officeDocument/2006/relationships/hyperlink" Target="http://opensource.com/article/17/2/six-open-source-brands" TargetMode="External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hyperlink" Target="https://commons.wikimedia.org/wiki/File:Tableau_Logo.png" TargetMode="External"/><Relationship Id="rId24" Type="http://schemas.openxmlformats.org/officeDocument/2006/relationships/image" Target="../media/image18.png"/><Relationship Id="rId5" Type="http://schemas.openxmlformats.org/officeDocument/2006/relationships/hyperlink" Target="http://www.w3resource.com/mongodb/introduction-mongodb.php" TargetMode="External"/><Relationship Id="rId15" Type="http://schemas.openxmlformats.org/officeDocument/2006/relationships/hyperlink" Target="http://digitalfellows.commons.gc.cuny.edu/2015/03/10/intro-to-github-part-i/" TargetMode="External"/><Relationship Id="rId23" Type="http://schemas.openxmlformats.org/officeDocument/2006/relationships/image" Target="../media/image17.png"/><Relationship Id="rId10" Type="http://schemas.openxmlformats.org/officeDocument/2006/relationships/image" Target="../media/image9.png"/><Relationship Id="rId19" Type="http://schemas.openxmlformats.org/officeDocument/2006/relationships/hyperlink" Target="https://zh.wikipedia.org/zh/Heroku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rcfouchaux.ca/blog/2013/10/" TargetMode="External"/><Relationship Id="rId14" Type="http://schemas.openxmlformats.org/officeDocument/2006/relationships/image" Target="../media/image11.png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hyperlink" Target="http://www.w3resource.com/mongodb/introduction-mongodb.php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4" name="Straight Connector 15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</a:rPr>
              <a:t>Machine Learning</a:t>
            </a:r>
            <a:endParaRPr lang="en-US" sz="4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9" descr="Diagram&#10;&#10;Description automatically generated">
            <a:extLst>
              <a:ext uri="{FF2B5EF4-FFF2-40B4-BE49-F238E27FC236}">
                <a16:creationId xmlns:a16="http://schemas.microsoft.com/office/drawing/2014/main" id="{FE43C4B5-AA39-492C-B9D8-AA9D02F0D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36469" y="1902298"/>
            <a:ext cx="6517886" cy="29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9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9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480060" y="1555772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Heatmap:</a:t>
            </a:r>
            <a:r>
              <a:rPr lang="en-US" sz="2000" b="1">
                <a:solidFill>
                  <a:srgbClr val="FFFFFF"/>
                </a:solidFill>
              </a:rPr>
              <a:t> Features Correlation </a:t>
            </a:r>
            <a:endParaRPr lang="es" sz="2000" kern="1200">
              <a:latin typeface="Times New Roman"/>
              <a:cs typeface="Times New Roman"/>
            </a:endParaRPr>
          </a:p>
        </p:txBody>
      </p:sp>
      <p:pic>
        <p:nvPicPr>
          <p:cNvPr id="9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DD37E2E0-ED62-463C-A90C-5B8EA88D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912" y="1001005"/>
            <a:ext cx="5391149" cy="3369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8681EB-4BA9-4042-9D13-F6C890BD8A5E}"/>
              </a:ext>
            </a:extLst>
          </p:cNvPr>
          <p:cNvSpPr txBox="1"/>
          <p:nvPr/>
        </p:nvSpPr>
        <p:spPr>
          <a:xfrm>
            <a:off x="2014179" y="388523"/>
            <a:ext cx="619140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Calibri"/>
              </a:rPr>
              <a:t>Exploratory Analysis: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D3110-A229-44C5-90E0-397207DDE15C}"/>
              </a:ext>
            </a:extLst>
          </p:cNvPr>
          <p:cNvSpPr txBox="1"/>
          <p:nvPr/>
        </p:nvSpPr>
        <p:spPr>
          <a:xfrm>
            <a:off x="1687606" y="4509087"/>
            <a:ext cx="656600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E1DED"/>
                </a:solidFill>
                <a:latin typeface="Calibri"/>
              </a:rPr>
              <a:t>X variables included the features shown in the correlation matrix above, and our 'y' variable was price.</a:t>
            </a:r>
          </a:p>
        </p:txBody>
      </p:sp>
    </p:spTree>
    <p:extLst>
      <p:ext uri="{BB962C8B-B14F-4D97-AF65-F5344CB8AC3E}">
        <p14:creationId xmlns:p14="http://schemas.microsoft.com/office/powerpoint/2010/main" val="307894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9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9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1426156" y="244684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cs typeface="Calibri Light"/>
              </a:rPr>
              <a:t>Split of Train &amp; Test Data</a:t>
            </a:r>
            <a:endParaRPr lang="en-US" sz="14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681EB-4BA9-4042-9D13-F6C890BD8A5E}"/>
              </a:ext>
            </a:extLst>
          </p:cNvPr>
          <p:cNvSpPr txBox="1"/>
          <p:nvPr/>
        </p:nvSpPr>
        <p:spPr>
          <a:xfrm>
            <a:off x="3791110" y="518191"/>
            <a:ext cx="33050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i="1">
                <a:solidFill>
                  <a:srgbClr val="BF9000"/>
                </a:solidFill>
                <a:latin typeface="Calibri"/>
              </a:rPr>
              <a:t>Statistical Modeling Methodology</a:t>
            </a:r>
            <a:endParaRPr lang="en-US" sz="1200" b="1" dirty="0">
              <a:solidFill>
                <a:srgbClr val="BF9000"/>
              </a:solidFill>
              <a:latin typeface="Calibri"/>
            </a:endParaRPr>
          </a:p>
        </p:txBody>
      </p:sp>
      <p:sp>
        <p:nvSpPr>
          <p:cNvPr id="3" name="Google Shape;150;p25">
            <a:extLst>
              <a:ext uri="{FF2B5EF4-FFF2-40B4-BE49-F238E27FC236}">
                <a16:creationId xmlns:a16="http://schemas.microsoft.com/office/drawing/2014/main" id="{8D7B3CAF-86C0-4284-83CA-65DE048DD1EB}"/>
              </a:ext>
            </a:extLst>
          </p:cNvPr>
          <p:cNvSpPr txBox="1">
            <a:spLocks/>
          </p:cNvSpPr>
          <p:nvPr/>
        </p:nvSpPr>
        <p:spPr>
          <a:xfrm>
            <a:off x="339504" y="2865579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pPr algn="ctr">
              <a:spcBef>
                <a:spcPct val="0"/>
              </a:spcBef>
              <a:buClrTx/>
              <a:buFontTx/>
            </a:pPr>
            <a:r>
              <a:rPr lang="en-US" sz="1400" b="1">
                <a:solidFill>
                  <a:srgbClr val="FFFFFF"/>
                </a:solidFill>
                <a:cs typeface="Calibri Light"/>
              </a:rPr>
              <a:t>Regression Modles</a:t>
            </a:r>
            <a:endParaRPr lang="en-US" sz="14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2FB92B3A-C230-435F-961F-4297FD333628}"/>
              </a:ext>
            </a:extLst>
          </p:cNvPr>
          <p:cNvSpPr/>
          <p:nvPr/>
        </p:nvSpPr>
        <p:spPr>
          <a:xfrm>
            <a:off x="3381301" y="3144690"/>
            <a:ext cx="1421546" cy="1301482"/>
          </a:xfrm>
          <a:prstGeom prst="hexagon">
            <a:avLst/>
          </a:prstGeom>
          <a:ln>
            <a:solidFill>
              <a:srgbClr val="FF0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Random Forest Regressor</a:t>
            </a:r>
            <a:endParaRPr lang="en-US" dirty="0">
              <a:cs typeface="Calibri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919AB86C-22AC-42CF-89BC-2958F66B386F}"/>
              </a:ext>
            </a:extLst>
          </p:cNvPr>
          <p:cNvSpPr/>
          <p:nvPr/>
        </p:nvSpPr>
        <p:spPr>
          <a:xfrm>
            <a:off x="4802847" y="3111072"/>
            <a:ext cx="1450361" cy="1373519"/>
          </a:xfrm>
          <a:prstGeom prst="hexagon">
            <a:avLst/>
          </a:prstGeom>
          <a:ln>
            <a:solidFill>
              <a:srgbClr val="0E1DE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Linear Regression</a:t>
            </a:r>
            <a:endParaRPr lang="en-US" dirty="0">
              <a:cs typeface="Calibri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D4CDDC04-5477-4E11-A38E-BA8FB51E417C}"/>
              </a:ext>
            </a:extLst>
          </p:cNvPr>
          <p:cNvSpPr/>
          <p:nvPr/>
        </p:nvSpPr>
        <p:spPr>
          <a:xfrm>
            <a:off x="6253208" y="3111072"/>
            <a:ext cx="1450361" cy="1373519"/>
          </a:xfrm>
          <a:prstGeom prst="hexagon">
            <a:avLst/>
          </a:prstGeom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Decision Tree Regression</a:t>
            </a:r>
            <a:endParaRPr lang="en-US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261C99-452C-43AA-B957-D662BE18BD6D}"/>
              </a:ext>
            </a:extLst>
          </p:cNvPr>
          <p:cNvSpPr/>
          <p:nvPr/>
        </p:nvSpPr>
        <p:spPr>
          <a:xfrm>
            <a:off x="4009145" y="803462"/>
            <a:ext cx="1671275" cy="7780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Train Data</a:t>
            </a:r>
          </a:p>
          <a:p>
            <a:pPr algn="ctr"/>
            <a:r>
              <a:rPr lang="en-US">
                <a:cs typeface="Calibri"/>
              </a:rPr>
              <a:t>70%</a:t>
            </a:r>
            <a:endParaRPr lang="en-US" dirty="0"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FEAC6-CBE4-4801-8B8D-7AC3BA19C886}"/>
              </a:ext>
            </a:extLst>
          </p:cNvPr>
          <p:cNvSpPr/>
          <p:nvPr/>
        </p:nvSpPr>
        <p:spPr>
          <a:xfrm>
            <a:off x="5762065" y="817869"/>
            <a:ext cx="960502" cy="76360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Test Data</a:t>
            </a:r>
          </a:p>
          <a:p>
            <a:pPr algn="ctr"/>
            <a:r>
              <a:rPr lang="en-US">
                <a:cs typeface="Calibri"/>
              </a:rPr>
              <a:t>30%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898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9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9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480060" y="1555772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cs typeface="Calibri Light"/>
              </a:rPr>
              <a:t>R Square Value</a:t>
            </a:r>
            <a:endParaRPr lang="en-US" sz="2000" b="1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681EB-4BA9-4042-9D13-F6C890BD8A5E}"/>
              </a:ext>
            </a:extLst>
          </p:cNvPr>
          <p:cNvSpPr txBox="1"/>
          <p:nvPr/>
        </p:nvSpPr>
        <p:spPr>
          <a:xfrm>
            <a:off x="2014179" y="388523"/>
            <a:ext cx="619140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</a:rPr>
              <a:t>Regression Modles</a:t>
            </a: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: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907259-4B42-4F53-B2C5-2E654599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96" y="1391532"/>
            <a:ext cx="4649800" cy="21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9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9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9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1315698" y="182251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cs typeface="Calibri Light"/>
              </a:rPr>
              <a:t>Model Optimization</a:t>
            </a:r>
            <a:endParaRPr lang="en-US" sz="14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681EB-4BA9-4042-9D13-F6C890BD8A5E}"/>
              </a:ext>
            </a:extLst>
          </p:cNvPr>
          <p:cNvSpPr txBox="1"/>
          <p:nvPr/>
        </p:nvSpPr>
        <p:spPr>
          <a:xfrm>
            <a:off x="3791110" y="518191"/>
            <a:ext cx="33050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i="1">
                <a:solidFill>
                  <a:srgbClr val="BF9000"/>
                </a:solidFill>
                <a:latin typeface="Calibri"/>
              </a:rPr>
              <a:t>Statistical Modeling Methodology</a:t>
            </a:r>
            <a:endParaRPr lang="en-US" sz="1200" b="1" dirty="0">
              <a:solidFill>
                <a:srgbClr val="BF9000"/>
              </a:solidFill>
              <a:latin typeface="Calibri"/>
            </a:endParaRPr>
          </a:p>
        </p:txBody>
      </p:sp>
      <p:sp>
        <p:nvSpPr>
          <p:cNvPr id="3" name="Google Shape;150;p25">
            <a:extLst>
              <a:ext uri="{FF2B5EF4-FFF2-40B4-BE49-F238E27FC236}">
                <a16:creationId xmlns:a16="http://schemas.microsoft.com/office/drawing/2014/main" id="{8D7B3CAF-86C0-4284-83CA-65DE048DD1EB}"/>
              </a:ext>
            </a:extLst>
          </p:cNvPr>
          <p:cNvSpPr txBox="1">
            <a:spLocks/>
          </p:cNvSpPr>
          <p:nvPr/>
        </p:nvSpPr>
        <p:spPr>
          <a:xfrm>
            <a:off x="219441" y="2937617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pPr algn="ctr">
              <a:spcBef>
                <a:spcPct val="0"/>
              </a:spcBef>
              <a:buClrTx/>
              <a:buFontTx/>
            </a:pPr>
            <a:r>
              <a:rPr lang="en-US" sz="1400" b="1">
                <a:solidFill>
                  <a:srgbClr val="FFFFFF"/>
                </a:solidFill>
                <a:cs typeface="Calibri Light"/>
              </a:rPr>
              <a:t>Final Results</a:t>
            </a:r>
            <a:endParaRPr lang="en-US" sz="14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261C99-452C-43AA-B957-D662BE18BD6D}"/>
              </a:ext>
            </a:extLst>
          </p:cNvPr>
          <p:cNvSpPr/>
          <p:nvPr/>
        </p:nvSpPr>
        <p:spPr>
          <a:xfrm>
            <a:off x="4009145" y="803462"/>
            <a:ext cx="1671275" cy="7780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Train Data</a:t>
            </a:r>
          </a:p>
          <a:p>
            <a:pPr algn="ctr"/>
            <a:r>
              <a:rPr lang="en-US">
                <a:cs typeface="Calibri"/>
              </a:rPr>
              <a:t>67%</a:t>
            </a:r>
            <a:endParaRPr lang="en-US" dirty="0"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FEAC6-CBE4-4801-8B8D-7AC3BA19C886}"/>
              </a:ext>
            </a:extLst>
          </p:cNvPr>
          <p:cNvSpPr/>
          <p:nvPr/>
        </p:nvSpPr>
        <p:spPr>
          <a:xfrm>
            <a:off x="5762065" y="817869"/>
            <a:ext cx="960502" cy="76360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Test Data</a:t>
            </a:r>
          </a:p>
          <a:p>
            <a:pPr algn="ctr"/>
            <a:r>
              <a:rPr lang="en-US">
                <a:cs typeface="Calibri"/>
              </a:rPr>
              <a:t>33%</a:t>
            </a:r>
            <a:endParaRPr lang="en-US" dirty="0">
              <a:cs typeface="Calibri"/>
            </a:endParaRPr>
          </a:p>
        </p:txBody>
      </p:sp>
      <p:pic>
        <p:nvPicPr>
          <p:cNvPr id="2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8C18125-3121-4D69-989A-B738C1B5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04" y="1981040"/>
            <a:ext cx="4587368" cy="304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4EF3151-1F1F-43CB-AA57-50208952F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1" t="9091" r="23244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1F8B65-CB36-4BFB-965A-45E14F0FB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20" y="870966"/>
            <a:ext cx="2578608" cy="843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/>
              <a:t>Dashboard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1832610"/>
            <a:ext cx="2475738" cy="6858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906BEEA-9648-4319-AF2B-476D22167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320" y="2038540"/>
            <a:ext cx="6051402" cy="24054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</a:pPr>
            <a:r>
              <a:rPr lang="en-US" sz="1300" b="1" dirty="0"/>
              <a:t>For the dashboard segment of this project, we will be using:</a:t>
            </a:r>
            <a:endParaRPr lang="en-US" dirty="0"/>
          </a:p>
          <a:p>
            <a:pPr marL="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The Visual Analysis: </a:t>
            </a:r>
            <a:r>
              <a:rPr lang="en-US" sz="13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Tableau</a:t>
            </a:r>
            <a:endParaRPr lang="en-US" sz="1300" dirty="0"/>
          </a:p>
          <a:p>
            <a:pPr marL="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The Website: </a:t>
            </a:r>
            <a:r>
              <a:rPr lang="en-US" sz="13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300" dirty="0"/>
          </a:p>
          <a:p>
            <a:pPr marL="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The Interactive Elements:</a:t>
            </a:r>
            <a:r>
              <a:rPr lang="en-US" sz="1300" b="1" dirty="0"/>
              <a:t> </a:t>
            </a:r>
            <a:r>
              <a:rPr lang="en-US" sz="13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Heroku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40016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4" name="Straight Connector 15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sz="4100" dirty="0">
                <a:solidFill>
                  <a:srgbClr val="FFFFFF"/>
                </a:solidFill>
              </a:rPr>
              <a:t>Conclusion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44EA-C47E-4510-A1DB-79732C5894C5}"/>
              </a:ext>
            </a:extLst>
          </p:cNvPr>
          <p:cNvSpPr txBox="1"/>
          <p:nvPr/>
        </p:nvSpPr>
        <p:spPr>
          <a:xfrm>
            <a:off x="506186" y="2002170"/>
            <a:ext cx="83525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</a:rPr>
              <a:t>To boost R squared scores for each model: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latin typeface="Calibri"/>
              </a:rPr>
              <a:t>Reselected appropriate features from the dataset, 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latin typeface="Calibri"/>
              </a:rPr>
              <a:t>Changed the train test split to 67%, 33%</a:t>
            </a:r>
          </a:p>
          <a:p>
            <a:pPr marL="285750" indent="-285750">
              <a:buChar char="•"/>
            </a:pPr>
            <a:r>
              <a:rPr lang="en-US" dirty="0">
                <a:latin typeface="Calibri"/>
              </a:rPr>
              <a:t>removed outliers that were present in the target variable.</a:t>
            </a:r>
            <a:endParaRPr lang="en-US"/>
          </a:p>
          <a:p>
            <a:pPr marL="285750" indent="-285750">
              <a:buChar char="•"/>
            </a:pPr>
            <a:r>
              <a:rPr lang="en-US" dirty="0">
                <a:latin typeface="Calibri"/>
              </a:rPr>
              <a:t>Added a Deep Learning model. </a:t>
            </a:r>
            <a:endParaRPr lang="en-US"/>
          </a:p>
          <a:p>
            <a:pPr lvl="2"/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719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4" name="Straight Connector 15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sz="4100" dirty="0">
                <a:solidFill>
                  <a:srgbClr val="FFFFFF"/>
                </a:solidFill>
              </a:rPr>
              <a:t>Conclusion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44EA-C47E-4510-A1DB-79732C5894C5}"/>
              </a:ext>
            </a:extLst>
          </p:cNvPr>
          <p:cNvSpPr txBox="1"/>
          <p:nvPr/>
        </p:nvSpPr>
        <p:spPr>
          <a:xfrm>
            <a:off x="506186" y="2002170"/>
            <a:ext cx="83525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0E5E4E-4D7E-43D0-9D01-DE942D62909C}"/>
              </a:ext>
            </a:extLst>
          </p:cNvPr>
          <p:cNvSpPr txBox="1"/>
          <p:nvPr/>
        </p:nvSpPr>
        <p:spPr>
          <a:xfrm>
            <a:off x="520592" y="3875153"/>
            <a:ext cx="82276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latin typeface="Calibri"/>
              </a:rPr>
              <a:t> What we would have done differently</a:t>
            </a:r>
            <a:endParaRPr lang="en-US">
              <a:latin typeface="Calibri"/>
            </a:endParaRPr>
          </a:p>
          <a:p>
            <a:r>
              <a:rPr lang="en-US" dirty="0">
                <a:latin typeface="Calibri"/>
              </a:rPr>
              <a:t>•Explore more data sources to find more factors that could influence housing price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3F8A3A1F-949D-45C1-B07F-0802687BA7CF}"/>
              </a:ext>
            </a:extLst>
          </p:cNvPr>
          <p:cNvSpPr txBox="1"/>
          <p:nvPr/>
        </p:nvSpPr>
        <p:spPr>
          <a:xfrm>
            <a:off x="458160" y="2285519"/>
            <a:ext cx="8227678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u="sng" dirty="0">
                <a:latin typeface="Calibri"/>
              </a:rPr>
              <a:t> Recommendation for future analysis</a:t>
            </a:r>
            <a:endParaRPr lang="en-US">
              <a:latin typeface="Calibri"/>
            </a:endParaRPr>
          </a:p>
          <a:p>
            <a:r>
              <a:rPr lang="en-US" dirty="0">
                <a:latin typeface="Calibri"/>
              </a:rPr>
              <a:t>•Explore more models to improve fit such as a Recurrent Neural Net with data put in time stamps to be able to make future predictions. </a:t>
            </a:r>
          </a:p>
        </p:txBody>
      </p:sp>
    </p:spTree>
    <p:extLst>
      <p:ext uri="{BB962C8B-B14F-4D97-AF65-F5344CB8AC3E}">
        <p14:creationId xmlns:p14="http://schemas.microsoft.com/office/powerpoint/2010/main" val="268965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/>
          <a:srcRect l="19173" r="19173"/>
          <a:stretch/>
        </p:blipFill>
        <p:spPr>
          <a:xfrm flipH="1">
            <a:off x="2214590" y="0"/>
            <a:ext cx="692940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E5D577">
              <a:alpha val="8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822959" y="1673572"/>
            <a:ext cx="4735274" cy="1169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      </a:t>
            </a:r>
            <a:br>
              <a:rPr lang="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</a:br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Airbnb Price </a:t>
            </a:r>
            <a:r>
              <a:rPr lang="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Prediction</a:t>
            </a:r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for</a:t>
            </a:r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city</a:t>
            </a:r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of</a:t>
            </a:r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Boston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Group</a:t>
            </a:r>
            <a:r>
              <a:rPr lang="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6 - Final </a:t>
            </a:r>
            <a:r>
              <a:rPr lang="e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Group</a:t>
            </a:r>
            <a:r>
              <a:rPr lang="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Project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 marL="0" indent="0"/>
            <a:r>
              <a:rPr lang="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August 2021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Google Shape;128;p23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03245-12D5-4329-A9A7-695EBD44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41300"/>
            <a:ext cx="8178799" cy="8518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C621F-08F2-4E17-95CB-9B8354B88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1" y="1337235"/>
            <a:ext cx="3006288" cy="32954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Syed Ahmed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Pascal Duchesneau</a:t>
            </a:r>
            <a:endParaRPr lang="en-US" sz="15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Raissa </a:t>
            </a:r>
            <a:r>
              <a:rPr lang="en-US" sz="1500"/>
              <a:t>Fondjo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Geetha </a:t>
            </a:r>
            <a:r>
              <a:rPr lang="en-US" sz="1500"/>
              <a:t>Shanthibushan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Lalchand Shivraj</a:t>
            </a:r>
            <a:endParaRPr lang="en-US" sz="15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51122"/>
            <a:ext cx="760545" cy="1513185"/>
            <a:chOff x="0" y="4601497"/>
            <a:chExt cx="1014060" cy="2017580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17C2BDAB-C3A6-49D2-96DE-59AE7E640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62" r="4" b="4"/>
          <a:stretch/>
        </p:blipFill>
        <p:spPr>
          <a:xfrm>
            <a:off x="4629067" y="1337235"/>
            <a:ext cx="3374755" cy="3271419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7" y="0"/>
            <a:ext cx="729532" cy="1451482"/>
            <a:chOff x="10918968" y="713127"/>
            <a:chExt cx="1273032" cy="25328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251331A-9C91-4818-9FEE-0887023D3635}"/>
              </a:ext>
            </a:extLst>
          </p:cNvPr>
          <p:cNvSpPr txBox="1"/>
          <p:nvPr/>
        </p:nvSpPr>
        <p:spPr>
          <a:xfrm>
            <a:off x="3200400" y="394335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6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 descr="A picture containing text, outdoor, crowd&#10;&#10;Description automatically generated"/>
          <p:cNvPicPr preferRelativeResize="0"/>
          <p:nvPr/>
        </p:nvPicPr>
        <p:blipFill rotWithShape="1">
          <a:blip r:embed="rId3"/>
          <a:srcRect r="21702" b="-2"/>
          <a:stretch/>
        </p:blipFill>
        <p:spPr>
          <a:xfrm>
            <a:off x="3121758" y="10"/>
            <a:ext cx="6055860" cy="5143490"/>
          </a:xfrm>
          <a:prstGeom prst="rect">
            <a:avLst/>
          </a:prstGeom>
          <a:noFill/>
        </p:spPr>
      </p:pic>
      <p:sp>
        <p:nvSpPr>
          <p:cNvPr id="165" name="Freeform: Shape 155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894850" cy="514385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Freeform: Shape 157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573380" cy="514385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603504" y="273843"/>
            <a:ext cx="394961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</a:pPr>
            <a:r>
              <a:rPr lang="en-US"/>
              <a:t>Overview</a:t>
            </a: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603504" y="1516950"/>
            <a:ext cx="2956124" cy="311577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Estimating a price for short time stay lodging is a difficult task.</a:t>
            </a:r>
          </a:p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Customers select rental based on price, review, and picture of the property, but the property may not live up to its listing. </a:t>
            </a:r>
          </a:p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28575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Therefore, our team decided to develop a price prediction model using machine learning.</a:t>
            </a:r>
          </a:p>
          <a:p>
            <a:pPr marL="28575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 descr="A picture containing text, outdoor, crowd&#10;&#10;Description automatically generated"/>
          <p:cNvPicPr preferRelativeResize="0"/>
          <p:nvPr/>
        </p:nvPicPr>
        <p:blipFill rotWithShape="1">
          <a:blip r:embed="rId3"/>
          <a:srcRect r="21702" b="-2"/>
          <a:stretch/>
        </p:blipFill>
        <p:spPr>
          <a:xfrm>
            <a:off x="3121758" y="10"/>
            <a:ext cx="6055860" cy="5143490"/>
          </a:xfrm>
          <a:prstGeom prst="rect">
            <a:avLst/>
          </a:prstGeom>
          <a:noFill/>
        </p:spPr>
      </p:pic>
      <p:sp>
        <p:nvSpPr>
          <p:cNvPr id="165" name="Freeform: Shape 155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894850" cy="514385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Freeform: Shape 157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573380" cy="514385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603504" y="273843"/>
            <a:ext cx="394961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</a:pPr>
            <a:r>
              <a:rPr lang="en-US" dirty="0">
                <a:ea typeface="+mj-lt"/>
                <a:cs typeface="+mj-lt"/>
              </a:rPr>
              <a:t>Objective</a:t>
            </a:r>
            <a:endParaRPr lang="en-US" dirty="0"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603504" y="1267219"/>
            <a:ext cx="2956124" cy="12764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a typeface="+mn-lt"/>
                <a:cs typeface="+mn-lt"/>
              </a:rPr>
              <a:t>Build a model that predicts the ideal price of a property taking into account listing features.</a:t>
            </a:r>
            <a:endParaRPr lang="en-US" sz="1500" dirty="0"/>
          </a:p>
          <a:p>
            <a:pPr marL="0" indent="0" algn="l">
              <a:lnSpc>
                <a:spcPct val="90000"/>
              </a:lnSpc>
              <a:spcAft>
                <a:spcPts val="600"/>
              </a:spcAft>
            </a:pPr>
            <a:endParaRPr lang="en-US" sz="1500">
              <a:cs typeface="Calibri" panose="020F0502020204030204"/>
            </a:endParaRPr>
          </a:p>
          <a:p>
            <a:pPr marL="28575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cs typeface="Calibri"/>
            </a:endParaRPr>
          </a:p>
          <a:p>
            <a:pPr marL="28575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2" name="Google Shape;150;p25">
            <a:extLst>
              <a:ext uri="{FF2B5EF4-FFF2-40B4-BE49-F238E27FC236}">
                <a16:creationId xmlns:a16="http://schemas.microsoft.com/office/drawing/2014/main" id="{FDA12843-527A-4488-BA90-7FC31E939E03}"/>
              </a:ext>
            </a:extLst>
          </p:cNvPr>
          <p:cNvSpPr txBox="1">
            <a:spLocks/>
          </p:cNvSpPr>
          <p:nvPr/>
        </p:nvSpPr>
        <p:spPr>
          <a:xfrm>
            <a:off x="603504" y="2156431"/>
            <a:ext cx="3949616" cy="99417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pPr algn="l">
              <a:spcBef>
                <a:spcPct val="0"/>
              </a:spcBef>
              <a:buClrTx/>
              <a:buFontTx/>
            </a:pPr>
            <a:r>
              <a:rPr lang="en-US" dirty="0">
                <a:ea typeface="+mj-lt"/>
                <a:cs typeface="+mj-lt"/>
              </a:rPr>
              <a:t>Presentation</a:t>
            </a:r>
            <a:endParaRPr lang="en-US" dirty="0"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F2194F67-42D4-4E0E-8A48-5ACAECF3A658}"/>
              </a:ext>
            </a:extLst>
          </p:cNvPr>
          <p:cNvSpPr txBox="1">
            <a:spLocks/>
          </p:cNvSpPr>
          <p:nvPr/>
        </p:nvSpPr>
        <p:spPr>
          <a:xfrm>
            <a:off x="664656" y="3066884"/>
            <a:ext cx="2956124" cy="1276406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228600" lvl="0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sz="1500" dirty="0">
                <a:cs typeface="Calibri" panose="020F0502020204030204"/>
              </a:rPr>
              <a:t>Data Exploration &amp; Analysis</a:t>
            </a:r>
            <a:endParaRPr lang="en-US">
              <a:cs typeface="Calibri" panose="020F0502020204030204"/>
            </a:endParaRPr>
          </a:p>
          <a:p>
            <a:pPr marL="0" indent="0" algn="l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sz="1500" dirty="0">
                <a:cs typeface="Calibri" panose="020F0502020204030204"/>
              </a:rPr>
              <a:t>Database</a:t>
            </a:r>
          </a:p>
          <a:p>
            <a:pPr marL="0" indent="0" algn="l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sz="1500" dirty="0">
                <a:cs typeface="Calibri" panose="020F0502020204030204"/>
              </a:rPr>
              <a:t>Machine Learning</a:t>
            </a:r>
          </a:p>
          <a:p>
            <a:pPr marL="0" indent="0" algn="l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sz="1500" dirty="0">
                <a:cs typeface="Calibri" panose="020F0502020204030204"/>
              </a:rPr>
              <a:t>Dashboard</a:t>
            </a:r>
          </a:p>
          <a:p>
            <a:pPr marL="0" indent="0" algn="l">
              <a:lnSpc>
                <a:spcPct val="90000"/>
              </a:lnSpc>
              <a:spcAft>
                <a:spcPts val="600"/>
              </a:spcAft>
              <a:buClrTx/>
            </a:pPr>
            <a:endParaRPr lang="en-US" sz="1500">
              <a:cs typeface="Calibri"/>
            </a:endParaRPr>
          </a:p>
          <a:p>
            <a:pPr marL="285750" algn="l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en-US" sz="1500" dirty="0">
              <a:cs typeface="Calibri"/>
            </a:endParaRPr>
          </a:p>
          <a:p>
            <a:pPr marL="285750" algn="l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en-US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5820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0B1D8-5666-4135-8D61-49DAB8C5F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276" y="1855907"/>
            <a:ext cx="8178799" cy="276721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0"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         </a:t>
            </a:r>
            <a:endParaRPr lang="en-US" sz="1800" b="1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marL="228600" indent="0">
              <a:buNone/>
            </a:pPr>
            <a:endParaRPr lang="en-US" sz="1500" dirty="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89472" y="1590018"/>
            <a:ext cx="484026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716801" y="1007270"/>
            <a:ext cx="1899624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76320" y="3827443"/>
            <a:ext cx="1513185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0937" y="4296531"/>
            <a:ext cx="364184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4278F89-CC13-4D1C-8521-02013C073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298" y="2085220"/>
            <a:ext cx="452398" cy="175838"/>
          </a:xfrm>
          <a:prstGeom prst="rect">
            <a:avLst/>
          </a:prstGeom>
        </p:spPr>
      </p:pic>
      <p:pic>
        <p:nvPicPr>
          <p:cNvPr id="5" name="Picture 23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01732C44-6C0A-4BEF-9723-781AE01ED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10860" y="2763370"/>
            <a:ext cx="694046" cy="332336"/>
          </a:xfrm>
          <a:prstGeom prst="rect">
            <a:avLst/>
          </a:prstGeom>
        </p:spPr>
      </p:pic>
      <p:pic>
        <p:nvPicPr>
          <p:cNvPr id="6" name="Picture 10" descr="Logo&#10;&#10;Description automatically generated">
            <a:extLst>
              <a:ext uri="{FF2B5EF4-FFF2-40B4-BE49-F238E27FC236}">
                <a16:creationId xmlns:a16="http://schemas.microsoft.com/office/drawing/2014/main" id="{18D1324F-002F-40F0-B631-76F7BE110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61127" y="1976771"/>
            <a:ext cx="831796" cy="354320"/>
          </a:xfrm>
          <a:prstGeom prst="rect">
            <a:avLst/>
          </a:prstGeom>
        </p:spPr>
      </p:pic>
      <p:pic>
        <p:nvPicPr>
          <p:cNvPr id="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4D9640-42A7-451B-9EB9-677D345F9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05203" y="2755432"/>
            <a:ext cx="663709" cy="549916"/>
          </a:xfrm>
          <a:prstGeom prst="rect">
            <a:avLst/>
          </a:prstGeom>
        </p:spPr>
      </p:pic>
      <p:pic>
        <p:nvPicPr>
          <p:cNvPr id="17" name="Picture 17" descr="Logo&#10;&#10;Description automatically generated">
            <a:extLst>
              <a:ext uri="{FF2B5EF4-FFF2-40B4-BE49-F238E27FC236}">
                <a16:creationId xmlns:a16="http://schemas.microsoft.com/office/drawing/2014/main" id="{CDA03B19-72A0-4782-BBF3-6A34CFCE1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716922" y="2840001"/>
            <a:ext cx="990277" cy="174266"/>
          </a:xfrm>
          <a:prstGeom prst="rect">
            <a:avLst/>
          </a:prstGeom>
        </p:spPr>
      </p:pic>
      <p:pic>
        <p:nvPicPr>
          <p:cNvPr id="20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EB5C0BD5-9CD1-4868-A677-815C8680B0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545106" y="1956746"/>
            <a:ext cx="399572" cy="471207"/>
          </a:xfrm>
          <a:prstGeom prst="rect">
            <a:avLst/>
          </a:prstGeom>
        </p:spPr>
      </p:pic>
      <p:pic>
        <p:nvPicPr>
          <p:cNvPr id="23" name="Picture 23" descr="Icon&#10;&#10;Description automatically generated">
            <a:extLst>
              <a:ext uri="{FF2B5EF4-FFF2-40B4-BE49-F238E27FC236}">
                <a16:creationId xmlns:a16="http://schemas.microsoft.com/office/drawing/2014/main" id="{2F027200-8DC5-4135-B96D-65CCCB46A8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410637" y="2849857"/>
            <a:ext cx="807783" cy="173765"/>
          </a:xfrm>
          <a:prstGeom prst="rect">
            <a:avLst/>
          </a:prstGeom>
        </p:spPr>
      </p:pic>
      <p:sp>
        <p:nvSpPr>
          <p:cNvPr id="29" name="Google Shape;125;p23">
            <a:extLst>
              <a:ext uri="{FF2B5EF4-FFF2-40B4-BE49-F238E27FC236}">
                <a16:creationId xmlns:a16="http://schemas.microsoft.com/office/drawing/2014/main" id="{3CDBBC4D-B7A7-43C0-828D-B8D64DEDE289}"/>
              </a:ext>
            </a:extLst>
          </p:cNvPr>
          <p:cNvSpPr/>
          <p:nvPr/>
        </p:nvSpPr>
        <p:spPr>
          <a:xfrm>
            <a:off x="521200" y="1372963"/>
            <a:ext cx="861489" cy="29121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</p:txBody>
      </p:sp>
      <p:pic>
        <p:nvPicPr>
          <p:cNvPr id="27" name="Picture 4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C7BED5B6-B2E5-4AC5-96B1-61CDFA633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673200" y="2038211"/>
            <a:ext cx="836599" cy="365907"/>
          </a:xfrm>
          <a:prstGeom prst="rect">
            <a:avLst/>
          </a:prstGeom>
        </p:spPr>
      </p:pic>
      <p:sp>
        <p:nvSpPr>
          <p:cNvPr id="19" name="Google Shape;125;p23">
            <a:extLst>
              <a:ext uri="{FF2B5EF4-FFF2-40B4-BE49-F238E27FC236}">
                <a16:creationId xmlns:a16="http://schemas.microsoft.com/office/drawing/2014/main" id="{6A9119E2-E1F4-4A4F-B99E-EBB8D9E470BD}"/>
              </a:ext>
            </a:extLst>
          </p:cNvPr>
          <p:cNvSpPr/>
          <p:nvPr/>
        </p:nvSpPr>
        <p:spPr>
          <a:xfrm>
            <a:off x="1649792" y="1377764"/>
            <a:ext cx="1034379" cy="286413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Database</a:t>
            </a:r>
          </a:p>
        </p:txBody>
      </p:sp>
      <p:sp>
        <p:nvSpPr>
          <p:cNvPr id="21" name="Google Shape;125;p23">
            <a:extLst>
              <a:ext uri="{FF2B5EF4-FFF2-40B4-BE49-F238E27FC236}">
                <a16:creationId xmlns:a16="http://schemas.microsoft.com/office/drawing/2014/main" id="{4493CE25-6254-471A-AF6C-15D97624FFBD}"/>
              </a:ext>
            </a:extLst>
          </p:cNvPr>
          <p:cNvSpPr/>
          <p:nvPr/>
        </p:nvSpPr>
        <p:spPr>
          <a:xfrm>
            <a:off x="2956077" y="1372961"/>
            <a:ext cx="1130430" cy="286413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</a:p>
        </p:txBody>
      </p:sp>
      <p:sp>
        <p:nvSpPr>
          <p:cNvPr id="22" name="Google Shape;125;p23">
            <a:extLst>
              <a:ext uri="{FF2B5EF4-FFF2-40B4-BE49-F238E27FC236}">
                <a16:creationId xmlns:a16="http://schemas.microsoft.com/office/drawing/2014/main" id="{68CC6161-C528-405E-B47A-7D0A9B7CA0A8}"/>
              </a:ext>
            </a:extLst>
          </p:cNvPr>
          <p:cNvSpPr/>
          <p:nvPr/>
        </p:nvSpPr>
        <p:spPr>
          <a:xfrm>
            <a:off x="4411241" y="1377765"/>
            <a:ext cx="669389" cy="29121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Tools</a:t>
            </a:r>
          </a:p>
        </p:txBody>
      </p:sp>
      <p:sp>
        <p:nvSpPr>
          <p:cNvPr id="24" name="Google Shape;125;p23">
            <a:extLst>
              <a:ext uri="{FF2B5EF4-FFF2-40B4-BE49-F238E27FC236}">
                <a16:creationId xmlns:a16="http://schemas.microsoft.com/office/drawing/2014/main" id="{A75045DB-407E-4683-8933-FFCBD5C490C2}"/>
              </a:ext>
            </a:extLst>
          </p:cNvPr>
          <p:cNvSpPr/>
          <p:nvPr/>
        </p:nvSpPr>
        <p:spPr>
          <a:xfrm>
            <a:off x="5405362" y="1372961"/>
            <a:ext cx="1432989" cy="29121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Technologies</a:t>
            </a:r>
          </a:p>
        </p:txBody>
      </p:sp>
      <p:pic>
        <p:nvPicPr>
          <p:cNvPr id="2" name="Picture 6" descr="Icon&#10;&#10;Description automatically generated">
            <a:extLst>
              <a:ext uri="{FF2B5EF4-FFF2-40B4-BE49-F238E27FC236}">
                <a16:creationId xmlns:a16="http://schemas.microsoft.com/office/drawing/2014/main" id="{75B12AE0-455F-40F4-80A9-B80AB72E8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764946" y="3523426"/>
            <a:ext cx="899034" cy="252981"/>
          </a:xfrm>
          <a:prstGeom prst="rect">
            <a:avLst/>
          </a:prstGeom>
        </p:spPr>
      </p:pic>
      <p:sp>
        <p:nvSpPr>
          <p:cNvPr id="28" name="Google Shape;125;p23">
            <a:extLst>
              <a:ext uri="{FF2B5EF4-FFF2-40B4-BE49-F238E27FC236}">
                <a16:creationId xmlns:a16="http://schemas.microsoft.com/office/drawing/2014/main" id="{FBB41EFD-0A36-446F-9412-5F6A60030585}"/>
              </a:ext>
            </a:extLst>
          </p:cNvPr>
          <p:cNvSpPr/>
          <p:nvPr/>
        </p:nvSpPr>
        <p:spPr>
          <a:xfrm>
            <a:off x="7091046" y="1372960"/>
            <a:ext cx="1154444" cy="29121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Algorithms</a:t>
            </a:r>
          </a:p>
        </p:txBody>
      </p:sp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CF40C721-4D9B-4EE3-94E4-4C9F212FF0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321" y="1940312"/>
            <a:ext cx="725488" cy="198877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7548A11-6388-4BD5-A21E-EF938246250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96110" y="2470150"/>
            <a:ext cx="820738" cy="146050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BAD4F916-9483-4764-A94C-E55564AF6B0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15321" y="2940771"/>
            <a:ext cx="739775" cy="146050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722CE312-DFC9-4647-B391-1EA70D95A0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76901" y="3504226"/>
            <a:ext cx="924138" cy="146330"/>
          </a:xfrm>
          <a:prstGeom prst="rect">
            <a:avLst/>
          </a:prstGeom>
        </p:spPr>
      </p:pic>
      <p:sp>
        <p:nvSpPr>
          <p:cNvPr id="26" name="Scroll: Horizontal 25">
            <a:extLst>
              <a:ext uri="{FF2B5EF4-FFF2-40B4-BE49-F238E27FC236}">
                <a16:creationId xmlns:a16="http://schemas.microsoft.com/office/drawing/2014/main" id="{5D89BC79-146D-420C-8BB9-935AFB5FB94F}"/>
              </a:ext>
            </a:extLst>
          </p:cNvPr>
          <p:cNvSpPr/>
          <p:nvPr/>
        </p:nvSpPr>
        <p:spPr>
          <a:xfrm>
            <a:off x="522275" y="190536"/>
            <a:ext cx="4783310" cy="787613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cs typeface="Calibri"/>
              </a:rPr>
              <a:t>What we used</a:t>
            </a:r>
            <a:endParaRPr lang="en-US" sz="4400"/>
          </a:p>
        </p:txBody>
      </p:sp>
      <p:pic>
        <p:nvPicPr>
          <p:cNvPr id="30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9CBA7BBB-FBE3-4F97-BB98-8EF21A378C4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15868" y="1927370"/>
            <a:ext cx="1201992" cy="3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2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 descr="A picture containing text, outdoor, crowd&#10;&#10;Description automatically generated"/>
          <p:cNvPicPr preferRelativeResize="0"/>
          <p:nvPr/>
        </p:nvPicPr>
        <p:blipFill rotWithShape="1">
          <a:blip r:embed="rId3">
            <a:duotone>
              <a:prstClr val="black"/>
              <a:prstClr val="white"/>
            </a:duotone>
            <a:alphaModFix amt="35000"/>
          </a:blip>
          <a:srcRect t="9652" b="5762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628650" y="799396"/>
            <a:ext cx="2749011" cy="35447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3000" b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Data Exploration  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The ETL Process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ea typeface="+mj-lt"/>
              <a:cs typeface="+mj-lt"/>
            </a:endParaRPr>
          </a:p>
          <a:p>
            <a:pPr>
              <a:spcBef>
                <a:spcPct val="0"/>
              </a:spcBef>
            </a:pPr>
            <a:endParaRPr lang="en-US" sz="3000" b="1" dirty="0">
              <a:cs typeface="Calibri Light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1714500"/>
            <a:ext cx="0" cy="17145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Google Shape;151;p25">
            <a:extLst>
              <a:ext uri="{FF2B5EF4-FFF2-40B4-BE49-F238E27FC236}">
                <a16:creationId xmlns:a16="http://schemas.microsoft.com/office/drawing/2014/main" id="{68EE31A0-BFB3-4DBB-A788-1AE681B45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909895"/>
              </p:ext>
            </p:extLst>
          </p:nvPr>
        </p:nvGraphicFramePr>
        <p:xfrm>
          <a:off x="3727260" y="1284450"/>
          <a:ext cx="5033243" cy="332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3514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 descr="A picture containing text, outdoor, crowd&#10;&#10;Description automatically generated"/>
          <p:cNvPicPr preferRelativeResize="0"/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9652" b="5762"/>
          <a:stretch/>
        </p:blipFill>
        <p:spPr>
          <a:xfrm>
            <a:off x="43243" y="14418"/>
            <a:ext cx="9143980" cy="5143490"/>
          </a:xfrm>
          <a:prstGeom prst="rect">
            <a:avLst/>
          </a:prstGeom>
          <a:noFill/>
        </p:spPr>
      </p:pic>
      <p:sp>
        <p:nvSpPr>
          <p:cNvPr id="157" name="Rectangle 159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9610" y="0"/>
            <a:ext cx="5788590" cy="51435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038166" y="274318"/>
            <a:ext cx="5088195" cy="13716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Preliminary Data Analysis</a:t>
            </a:r>
          </a:p>
        </p:txBody>
      </p:sp>
      <p:sp>
        <p:nvSpPr>
          <p:cNvPr id="159" name="Rectangle 161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5" name="Google Shape;151;p25">
            <a:extLst>
              <a:ext uri="{FF2B5EF4-FFF2-40B4-BE49-F238E27FC236}">
                <a16:creationId xmlns:a16="http://schemas.microsoft.com/office/drawing/2014/main" id="{68EE31A0-BFB3-4DBB-A788-1AE681B45AB2}"/>
              </a:ext>
            </a:extLst>
          </p:cNvPr>
          <p:cNvGraphicFramePr/>
          <p:nvPr/>
        </p:nvGraphicFramePr>
        <p:xfrm>
          <a:off x="3038166" y="1373281"/>
          <a:ext cx="5088195" cy="3276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665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4" name="Straight Connector 15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A931E990-D056-41B7-AB5A-87ED3428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0" y="2215496"/>
            <a:ext cx="1533873" cy="690924"/>
          </a:xfrm>
          <a:prstGeom prst="rect">
            <a:avLst/>
          </a:prstGeom>
        </p:spPr>
      </p:pic>
      <p:pic>
        <p:nvPicPr>
          <p:cNvPr id="3" name="Picture 23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32291D62-8605-411F-9126-4485276A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09261" y="2215497"/>
            <a:ext cx="1573600" cy="614083"/>
          </a:xfrm>
          <a:prstGeom prst="rect">
            <a:avLst/>
          </a:prstGeom>
        </p:spPr>
      </p:pic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</a:t>
            </a: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0966F-942A-4E55-B959-FC6234B2301E}"/>
              </a:ext>
            </a:extLst>
          </p:cNvPr>
          <p:cNvSpPr txBox="1"/>
          <p:nvPr/>
        </p:nvSpPr>
        <p:spPr>
          <a:xfrm>
            <a:off x="462963" y="2972279"/>
            <a:ext cx="1249616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Used postgres by way of pgAdmin as our database to house the tables of data.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C9955E-0A5F-45AC-93C1-D43851BD1F52}"/>
              </a:ext>
            </a:extLst>
          </p:cNvPr>
          <p:cNvSpPr txBox="1"/>
          <p:nvPr/>
        </p:nvSpPr>
        <p:spPr>
          <a:xfrm>
            <a:off x="2470416" y="2972279"/>
            <a:ext cx="1249616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Hosted as raw datasets to access the </a:t>
            </a:r>
            <a:r>
              <a:rPr lang="en-US">
                <a:ea typeface="+mn-lt"/>
                <a:cs typeface="+mn-lt"/>
              </a:rPr>
              <a:t>data for multiple users.</a:t>
            </a:r>
            <a:endParaRPr lang="en-US">
              <a:cs typeface="Calibri" panose="020F0502020204030204"/>
            </a:endParaRPr>
          </a:p>
        </p:txBody>
      </p:sp>
      <p:pic>
        <p:nvPicPr>
          <p:cNvPr id="7" name="Picture 8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7892B39-3022-4829-831C-A2C0AD592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456" y="1857933"/>
            <a:ext cx="3444367" cy="312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577</Words>
  <Application>Microsoft Office PowerPoint</Application>
  <PresentationFormat>On-screen Show (16:9)</PresentationFormat>
  <Paragraphs>121</Paragraphs>
  <Slides>17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        Airbnb Price Prediction for city of Boston</vt:lpstr>
      <vt:lpstr>Team Members</vt:lpstr>
      <vt:lpstr>Overview</vt:lpstr>
      <vt:lpstr>Objective</vt:lpstr>
      <vt:lpstr>PowerPoint Presentation</vt:lpstr>
      <vt:lpstr>Data Exploration  The ETL Process </vt:lpstr>
      <vt:lpstr>Preliminary Data Analysis</vt:lpstr>
      <vt:lpstr>Database</vt:lpstr>
      <vt:lpstr>Machine Learning</vt:lpstr>
      <vt:lpstr>Heatmap: Features Correlation </vt:lpstr>
      <vt:lpstr>Split of Train &amp; Test Data</vt:lpstr>
      <vt:lpstr>R Square Value</vt:lpstr>
      <vt:lpstr>Model Optimization</vt:lpstr>
      <vt:lpstr>Dashboard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Ames, IA House Prices Predictions</dc:title>
  <dc:creator>Raissa</dc:creator>
  <cp:lastModifiedBy>raissa gamgo fondjo</cp:lastModifiedBy>
  <cp:revision>1106</cp:revision>
  <dcterms:modified xsi:type="dcterms:W3CDTF">2021-08-01T04:42:44Z</dcterms:modified>
</cp:coreProperties>
</file>